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8"/>
  </p:notesMasterIdLst>
  <p:sldIdLst>
    <p:sldId id="256" r:id="rId2"/>
    <p:sldId id="438" r:id="rId3"/>
    <p:sldId id="322" r:id="rId4"/>
    <p:sldId id="407" r:id="rId5"/>
    <p:sldId id="408" r:id="rId6"/>
    <p:sldId id="409" r:id="rId7"/>
    <p:sldId id="443" r:id="rId8"/>
    <p:sldId id="444" r:id="rId9"/>
    <p:sldId id="429" r:id="rId10"/>
    <p:sldId id="439" r:id="rId11"/>
    <p:sldId id="441" r:id="rId12"/>
    <p:sldId id="449" r:id="rId13"/>
    <p:sldId id="451" r:id="rId14"/>
    <p:sldId id="454" r:id="rId15"/>
    <p:sldId id="455" r:id="rId16"/>
    <p:sldId id="456" r:id="rId17"/>
    <p:sldId id="457" r:id="rId18"/>
    <p:sldId id="458" r:id="rId19"/>
    <p:sldId id="459" r:id="rId20"/>
    <p:sldId id="460" r:id="rId21"/>
    <p:sldId id="453" r:id="rId22"/>
    <p:sldId id="450" r:id="rId23"/>
    <p:sldId id="461" r:id="rId24"/>
    <p:sldId id="435" r:id="rId25"/>
    <p:sldId id="308" r:id="rId26"/>
    <p:sldId id="29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11" autoAdjust="0"/>
    <p:restoredTop sz="70683" autoAdjust="0"/>
  </p:normalViewPr>
  <p:slideViewPr>
    <p:cSldViewPr snapToGrid="0">
      <p:cViewPr varScale="1">
        <p:scale>
          <a:sx n="58" d="100"/>
          <a:sy n="58" d="100"/>
        </p:scale>
        <p:origin x="163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11/23/201919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unsplash.com/@maxwellridgeway"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unsplash.com/photos/LROuwFNy9h4"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photos/uC1IokRynz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www.google.com/imgres?imgurl=https%3A%2F%2Fmedia3.giphy.com%2Fmedia%2Fxiqa6sF1WSxvoFzmOk%2Fgiphy.gif&amp;imgrefurl=https%3A%2F%2Fgiphy.com%2Fexplore%2Fmangrove&amp;docid=nh7qnHXkAQUBYM&amp;tbnid=hIccR-1yA8R3dM%3A&amp;vet=10ahUKEwj9sZS826blAhWOMd4KHcpgAc0QMwhdKAAwAA..i&amp;w=480&amp;h=246&amp;bih=682&amp;biw=1536&amp;q=mangrove%20gif&amp;ved=0ahUKEwj9sZS826blAhWOMd4KHcpgAc0QMwhdKAAwAA&amp;iact=mrc&amp;uact=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google.com/imgres?imgurl=https%3A%2F%2Fthumbs.gfycat.com%2FFarawayFrailHermitcrab-size_restricted.gif&amp;imgrefurl=https%3A%2F%2Fgfycat.com%2Ffarawayfrailhermitcrab&amp;docid=fj7Ye_Nyoh32KM&amp;tbnid=ioV6qcakzun5YM%3A&amp;vet=1&amp;w=435&amp;h=250&amp;bih=682&amp;biw=1536&amp;ved=2ahUKEwiShpTD26blAhUaa94KHXtNANoQxiAoAXoECAEQGQ&amp;iact=c&amp;ictx=1"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nature.org/en-us/about-us/where-we-work/united-states/florida/stories-in-florida/why-mangroves-importan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photos/vtvwsA82aJE"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13</a:t>
            </a:fld>
            <a:endParaRPr lang="en-PH"/>
          </a:p>
        </p:txBody>
      </p:sp>
    </p:spTree>
    <p:extLst>
      <p:ext uri="{BB962C8B-B14F-4D97-AF65-F5344CB8AC3E}">
        <p14:creationId xmlns:p14="http://schemas.microsoft.com/office/powerpoint/2010/main" val="1338263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14</a:t>
            </a:fld>
            <a:endParaRPr lang="en-PH"/>
          </a:p>
        </p:txBody>
      </p:sp>
    </p:spTree>
    <p:extLst>
      <p:ext uri="{BB962C8B-B14F-4D97-AF65-F5344CB8AC3E}">
        <p14:creationId xmlns:p14="http://schemas.microsoft.com/office/powerpoint/2010/main" val="132574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15</a:t>
            </a:fld>
            <a:endParaRPr lang="en-PH"/>
          </a:p>
        </p:txBody>
      </p:sp>
    </p:spTree>
    <p:extLst>
      <p:ext uri="{BB962C8B-B14F-4D97-AF65-F5344CB8AC3E}">
        <p14:creationId xmlns:p14="http://schemas.microsoft.com/office/powerpoint/2010/main" val="2988088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16</a:t>
            </a:fld>
            <a:endParaRPr lang="en-PH"/>
          </a:p>
        </p:txBody>
      </p:sp>
    </p:spTree>
    <p:extLst>
      <p:ext uri="{BB962C8B-B14F-4D97-AF65-F5344CB8AC3E}">
        <p14:creationId xmlns:p14="http://schemas.microsoft.com/office/powerpoint/2010/main" val="2646888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17</a:t>
            </a:fld>
            <a:endParaRPr lang="en-PH"/>
          </a:p>
        </p:txBody>
      </p:sp>
    </p:spTree>
    <p:extLst>
      <p:ext uri="{BB962C8B-B14F-4D97-AF65-F5344CB8AC3E}">
        <p14:creationId xmlns:p14="http://schemas.microsoft.com/office/powerpoint/2010/main" val="351585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18</a:t>
            </a:fld>
            <a:endParaRPr lang="en-PH"/>
          </a:p>
        </p:txBody>
      </p:sp>
    </p:spTree>
    <p:extLst>
      <p:ext uri="{BB962C8B-B14F-4D97-AF65-F5344CB8AC3E}">
        <p14:creationId xmlns:p14="http://schemas.microsoft.com/office/powerpoint/2010/main" val="6418792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19</a:t>
            </a:fld>
            <a:endParaRPr lang="en-PH"/>
          </a:p>
        </p:txBody>
      </p:sp>
    </p:spTree>
    <p:extLst>
      <p:ext uri="{BB962C8B-B14F-4D97-AF65-F5344CB8AC3E}">
        <p14:creationId xmlns:p14="http://schemas.microsoft.com/office/powerpoint/2010/main" val="1771166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20</a:t>
            </a:fld>
            <a:endParaRPr lang="en-PH"/>
          </a:p>
        </p:txBody>
      </p:sp>
    </p:spTree>
    <p:extLst>
      <p:ext uri="{BB962C8B-B14F-4D97-AF65-F5344CB8AC3E}">
        <p14:creationId xmlns:p14="http://schemas.microsoft.com/office/powerpoint/2010/main" val="370995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25</a:t>
            </a:fld>
            <a:endParaRPr lang="en-PH"/>
          </a:p>
        </p:txBody>
      </p:sp>
    </p:spTree>
    <p:extLst>
      <p:ext uri="{BB962C8B-B14F-4D97-AF65-F5344CB8AC3E}">
        <p14:creationId xmlns:p14="http://schemas.microsoft.com/office/powerpoint/2010/main" val="1754785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a:t>
            </a:r>
            <a:r>
              <a:rPr lang="en-PH" sz="1200" b="0" i="0" u="none" strike="noStrike" kern="1200" dirty="0">
                <a:solidFill>
                  <a:schemeClr val="tx1"/>
                </a:solidFill>
                <a:effectLst/>
                <a:latin typeface="+mn-lt"/>
                <a:ea typeface="+mn-ea"/>
                <a:cs typeface="+mn-cs"/>
                <a:hlinkClick r:id="rId3"/>
              </a:rPr>
              <a:t>Maxwell Ridgeway</a:t>
            </a:r>
            <a:endParaRPr lang="en-PH" sz="1200" b="0" i="0" u="none" strike="noStrike" kern="1200" dirty="0">
              <a:solidFill>
                <a:schemeClr val="tx1"/>
              </a:solidFill>
              <a:effectLst/>
              <a:latin typeface="+mn-lt"/>
              <a:ea typeface="+mn-ea"/>
              <a:cs typeface="+mn-cs"/>
            </a:endParaRPr>
          </a:p>
          <a:p>
            <a:r>
              <a:rPr lang="en-PH" dirty="0">
                <a:hlinkClick r:id="rId4"/>
              </a:rPr>
              <a:t>https://unsplash.com/photos/LROuwFNy9h4</a:t>
            </a:r>
            <a:endParaRPr lang="en-PH"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26</a:t>
            </a:fld>
            <a:endParaRPr lang="en-PH"/>
          </a:p>
        </p:txBody>
      </p:sp>
    </p:spTree>
    <p:extLst>
      <p:ext uri="{BB962C8B-B14F-4D97-AF65-F5344CB8AC3E}">
        <p14:creationId xmlns:p14="http://schemas.microsoft.com/office/powerpoint/2010/main" val="338960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Click image for a copy of the map.</a:t>
            </a:r>
          </a:p>
          <a:p>
            <a:endParaRPr lang="en-PH" dirty="0"/>
          </a:p>
          <a:p>
            <a:r>
              <a:rPr lang="en-PH" dirty="0"/>
              <a:t>https://drive.google.com/open?id=1VPpIOzBRfPotJhtJtl9lxUkhznxt7EcB</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4105555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a:t>
            </a:fld>
            <a:endParaRPr lang="en-PH"/>
          </a:p>
        </p:txBody>
      </p:sp>
    </p:spTree>
    <p:extLst>
      <p:ext uri="{BB962C8B-B14F-4D97-AF65-F5344CB8AC3E}">
        <p14:creationId xmlns:p14="http://schemas.microsoft.com/office/powerpoint/2010/main" val="569451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hlinkClick r:id="rId3"/>
              </a:rPr>
              <a:t>Image Source</a:t>
            </a:r>
          </a:p>
          <a:p>
            <a:r>
              <a:rPr lang="en-PH" dirty="0">
                <a:hlinkClick r:id="rId4"/>
              </a:rPr>
              <a:t>https://www.google.com/</a:t>
            </a:r>
            <a:r>
              <a:rPr lang="en-PH" dirty="0" err="1">
                <a:hlinkClick r:id="rId4"/>
              </a:rPr>
              <a:t>imgres?imgurl</a:t>
            </a:r>
            <a:r>
              <a:rPr lang="en-PH" dirty="0">
                <a:hlinkClick r:id="rId4"/>
              </a:rPr>
              <a:t>=https%3A%2F%2Fmedia3.giphy.com%2Fmedia%2Fxiqa6sF1WSxvoFzmOk%2Fgiphy.gif&amp;imgrefurl=https%3A%2F%2Fgiphy.com%2Fexplore%2Fmangrove&amp;docid=nh7qnHXkAQUBYM&amp;tbnid=hIccR-1yA8R3dM%3A&amp;vet=10ahUKEwj9sZS826blAhWOMd4KHcpgAc0QMwhdKAAwAA..i&amp;w=480&amp;h=246&amp;bih=682&amp;biw=1536&amp;q=mangrove%20gif&amp;ved=0ahUKEwj9sZS826blAhWOMd4KHcpgAc0QMwhdKAAwAA&amp;iact=</a:t>
            </a:r>
            <a:r>
              <a:rPr lang="en-PH" dirty="0" err="1">
                <a:hlinkClick r:id="rId4"/>
              </a:rPr>
              <a:t>mrc&amp;uact</a:t>
            </a:r>
            <a:r>
              <a:rPr lang="en-PH" dirty="0">
                <a:hlinkClick r:id="rId4"/>
              </a:rPr>
              <a:t>=8</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4</a:t>
            </a:fld>
            <a:endParaRPr lang="en-PH"/>
          </a:p>
        </p:txBody>
      </p:sp>
    </p:spTree>
    <p:extLst>
      <p:ext uri="{BB962C8B-B14F-4D97-AF65-F5344CB8AC3E}">
        <p14:creationId xmlns:p14="http://schemas.microsoft.com/office/powerpoint/2010/main" val="3367154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200" dirty="0">
                <a:solidFill>
                  <a:schemeClr val="tx1"/>
                </a:solidFill>
                <a:effectLst/>
                <a:latin typeface="+mn-lt"/>
                <a:ea typeface="+mn-ea"/>
                <a:cs typeface="+mn-cs"/>
              </a:rPr>
              <a:t>Mangrove forests live in the tropical and subtropical regions at the interface between terrestrial and marine environments (Koh, </a:t>
            </a:r>
            <a:r>
              <a:rPr lang="en-PH" sz="1200" kern="1200" dirty="0" err="1">
                <a:solidFill>
                  <a:schemeClr val="tx1"/>
                </a:solidFill>
                <a:effectLst/>
                <a:latin typeface="+mn-lt"/>
                <a:ea typeface="+mn-ea"/>
                <a:cs typeface="+mn-cs"/>
              </a:rPr>
              <a:t>Teh</a:t>
            </a:r>
            <a:r>
              <a:rPr lang="en-PH" sz="1200" kern="1200" dirty="0">
                <a:solidFill>
                  <a:schemeClr val="tx1"/>
                </a:solidFill>
                <a:effectLst/>
                <a:latin typeface="+mn-lt"/>
                <a:ea typeface="+mn-ea"/>
                <a:cs typeface="+mn-cs"/>
              </a:rPr>
              <a:t>, </a:t>
            </a:r>
            <a:r>
              <a:rPr lang="en-PH" sz="1200" kern="1200" dirty="0" err="1">
                <a:solidFill>
                  <a:schemeClr val="tx1"/>
                </a:solidFill>
                <a:effectLst/>
                <a:latin typeface="+mn-lt"/>
                <a:ea typeface="+mn-ea"/>
                <a:cs typeface="+mn-cs"/>
              </a:rPr>
              <a:t>Kh'ng</a:t>
            </a:r>
            <a:r>
              <a:rPr lang="en-PH" sz="1200" kern="1200" dirty="0">
                <a:solidFill>
                  <a:schemeClr val="tx1"/>
                </a:solidFill>
                <a:effectLst/>
                <a:latin typeface="+mn-lt"/>
                <a:ea typeface="+mn-ea"/>
                <a:cs typeface="+mn-cs"/>
              </a:rPr>
              <a:t>, &amp; Raja </a:t>
            </a:r>
            <a:r>
              <a:rPr lang="en-PH" sz="1200" kern="1200" dirty="0" err="1">
                <a:solidFill>
                  <a:schemeClr val="tx1"/>
                </a:solidFill>
                <a:effectLst/>
                <a:latin typeface="+mn-lt"/>
                <a:ea typeface="+mn-ea"/>
                <a:cs typeface="+mn-cs"/>
              </a:rPr>
              <a:t>Barizan</a:t>
            </a:r>
            <a:r>
              <a:rPr lang="en-PH" sz="1200" kern="1200" dirty="0">
                <a:solidFill>
                  <a:schemeClr val="tx1"/>
                </a:solidFill>
                <a:effectLst/>
                <a:latin typeface="+mn-lt"/>
                <a:ea typeface="+mn-ea"/>
                <a:cs typeface="+mn-cs"/>
              </a:rPr>
              <a:t>, 2018). They are found within the intertidal zones of the tropics and subtropics between approximately 30° N and 30° S latitude (Long &amp;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Mapping the Philippines' Mangrove Forests Using Landsat Imagery, 2011). As a community, mangroves thrive in a wide range of harsh environmental conditions and they share unique adaptive traits such as salt-excreting leaves, an exposed breathing root system, and production of viviparous propagules (Duke, 1992).  Mangrove habitats are ecologically important because they provide valuable ecosystem goods and services to coastal populations. For example, products such as firewood, alcohol, medicines, fish, and construction materials benefit coastal inhabitants (Brown and Fischer, 1918; Spalding, </a:t>
            </a:r>
            <a:r>
              <a:rPr lang="en-PH" sz="1200" kern="1200" dirty="0" err="1">
                <a:solidFill>
                  <a:schemeClr val="tx1"/>
                </a:solidFill>
                <a:effectLst/>
                <a:latin typeface="+mn-lt"/>
                <a:ea typeface="+mn-ea"/>
                <a:cs typeface="+mn-cs"/>
              </a:rPr>
              <a:t>Blasco</a:t>
            </a:r>
            <a:r>
              <a:rPr lang="en-PH" sz="1200" kern="1200" dirty="0">
                <a:solidFill>
                  <a:schemeClr val="tx1"/>
                </a:solidFill>
                <a:effectLst/>
                <a:latin typeface="+mn-lt"/>
                <a:ea typeface="+mn-ea"/>
                <a:cs typeface="+mn-cs"/>
              </a:rPr>
              <a:t>, and Field, 1997; Walters, 2005 as cited in Long et al., 2014). Additionally, unperturbed mangrove ecosystems provide bio-protection from coastal erosion, tropical storms, and tsunamis (</a:t>
            </a:r>
            <a:r>
              <a:rPr lang="en-PH" sz="1200" kern="1200" dirty="0" err="1">
                <a:solidFill>
                  <a:schemeClr val="tx1"/>
                </a:solidFill>
                <a:effectLst/>
                <a:latin typeface="+mn-lt"/>
                <a:ea typeface="+mn-ea"/>
                <a:cs typeface="+mn-cs"/>
              </a:rPr>
              <a:t>Alongi</a:t>
            </a:r>
            <a:r>
              <a:rPr lang="en-PH" sz="1200" kern="1200" dirty="0">
                <a:solidFill>
                  <a:schemeClr val="tx1"/>
                </a:solidFill>
                <a:effectLst/>
                <a:latin typeface="+mn-lt"/>
                <a:ea typeface="+mn-ea"/>
                <a:cs typeface="+mn-cs"/>
              </a:rPr>
              <a:t>, 2008;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et al., 2008; Naylor, </a:t>
            </a:r>
            <a:r>
              <a:rPr lang="en-PH" sz="1200" kern="1200" dirty="0" err="1">
                <a:solidFill>
                  <a:schemeClr val="tx1"/>
                </a:solidFill>
                <a:effectLst/>
                <a:latin typeface="+mn-lt"/>
                <a:ea typeface="+mn-ea"/>
                <a:cs typeface="+mn-cs"/>
              </a:rPr>
              <a:t>Viles</a:t>
            </a:r>
            <a:r>
              <a:rPr lang="en-PH" sz="1200" kern="1200" dirty="0">
                <a:solidFill>
                  <a:schemeClr val="tx1"/>
                </a:solidFill>
                <a:effectLst/>
                <a:latin typeface="+mn-lt"/>
                <a:ea typeface="+mn-ea"/>
                <a:cs typeface="+mn-cs"/>
              </a:rPr>
              <a:t>, and Carter, 2002 as cited in Long et al., 2014); offer suitable breeding and feeding sites for numerous aquatic and avian species (</a:t>
            </a:r>
            <a:r>
              <a:rPr lang="en-PH" sz="1200" kern="1200" dirty="0" err="1">
                <a:solidFill>
                  <a:schemeClr val="tx1"/>
                </a:solidFill>
                <a:effectLst/>
                <a:latin typeface="+mn-lt"/>
                <a:ea typeface="+mn-ea"/>
                <a:cs typeface="+mn-cs"/>
              </a:rPr>
              <a:t>Ewel</a:t>
            </a:r>
            <a:r>
              <a:rPr lang="en-PH" sz="1200" kern="1200" dirty="0">
                <a:solidFill>
                  <a:schemeClr val="tx1"/>
                </a:solidFill>
                <a:effectLst/>
                <a:latin typeface="+mn-lt"/>
                <a:ea typeface="+mn-ea"/>
                <a:cs typeface="+mn-cs"/>
              </a:rPr>
              <a:t>, Twilley, and Ong, 1998; </a:t>
            </a:r>
            <a:r>
              <a:rPr lang="en-PH" sz="1200" kern="1200" dirty="0" err="1">
                <a:solidFill>
                  <a:schemeClr val="tx1"/>
                </a:solidFill>
                <a:effectLst/>
                <a:latin typeface="+mn-lt"/>
                <a:ea typeface="+mn-ea"/>
                <a:cs typeface="+mn-cs"/>
              </a:rPr>
              <a:t>Ronnback</a:t>
            </a:r>
            <a:r>
              <a:rPr lang="en-PH" sz="1200" kern="1200" dirty="0">
                <a:solidFill>
                  <a:schemeClr val="tx1"/>
                </a:solidFill>
                <a:effectLst/>
                <a:latin typeface="+mn-lt"/>
                <a:ea typeface="+mn-ea"/>
                <a:cs typeface="+mn-cs"/>
              </a:rPr>
              <a:t>, 1999 as cited in Long et al., 2014); and are a major carbon sink (Donato et al., 2011; Ong, 1993 as cited in Long et al., 2014). Despite their ecological-economic values, around half of total global mangrove coverage has been lost since pre-industrial times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et al. 2011). Mangrove forests are currently disappearing at an alarming annual rate of 1 to 2% globally (Long, </a:t>
            </a:r>
            <a:r>
              <a:rPr lang="en-PH" sz="1200" kern="1200" dirty="0" err="1">
                <a:solidFill>
                  <a:schemeClr val="tx1"/>
                </a:solidFill>
                <a:effectLst/>
                <a:latin typeface="+mn-lt"/>
                <a:ea typeface="+mn-ea"/>
                <a:cs typeface="+mn-cs"/>
              </a:rPr>
              <a:t>Napton</a:t>
            </a:r>
            <a:r>
              <a:rPr lang="en-PH" sz="1200" kern="1200" dirty="0">
                <a:solidFill>
                  <a:schemeClr val="tx1"/>
                </a:solidFill>
                <a:effectLst/>
                <a:latin typeface="+mn-lt"/>
                <a:ea typeface="+mn-ea"/>
                <a:cs typeface="+mn-cs"/>
              </a:rPr>
              <a:t>,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&amp; </a:t>
            </a:r>
            <a:r>
              <a:rPr lang="en-PH" sz="1200" kern="1200" dirty="0" err="1">
                <a:solidFill>
                  <a:schemeClr val="tx1"/>
                </a:solidFill>
                <a:effectLst/>
                <a:latin typeface="+mn-lt"/>
                <a:ea typeface="+mn-ea"/>
                <a:cs typeface="+mn-cs"/>
              </a:rPr>
              <a:t>Graesser</a:t>
            </a:r>
            <a:r>
              <a:rPr lang="en-PH" sz="1200" kern="1200" dirty="0">
                <a:solidFill>
                  <a:schemeClr val="tx1"/>
                </a:solidFill>
                <a:effectLst/>
                <a:latin typeface="+mn-lt"/>
                <a:ea typeface="+mn-ea"/>
                <a:cs typeface="+mn-cs"/>
              </a:rPr>
              <a:t>, 2013).</a:t>
            </a:r>
          </a:p>
          <a:p>
            <a:endParaRPr lang="en-PH" dirty="0"/>
          </a:p>
          <a:p>
            <a:pPr marL="91440" lvl="0" indent="-114300" algn="l" rtl="0">
              <a:lnSpc>
                <a:spcPct val="90000"/>
              </a:lnSpc>
              <a:spcBef>
                <a:spcPts val="0"/>
              </a:spcBef>
              <a:spcAft>
                <a:spcPts val="0"/>
              </a:spcAft>
              <a:buSzPts val="1800"/>
              <a:buFont typeface="Noto Sans Symbols"/>
              <a:buChar char="▪"/>
            </a:pPr>
            <a:r>
              <a:rPr lang="en-US" sz="1200" dirty="0"/>
              <a:t>Investigate the individual and combined coastal protection services supplied by live corals on reefs, seagrass meadows and mangrove forests under present and future conditions. </a:t>
            </a:r>
            <a:endParaRPr lang="en-US" dirty="0"/>
          </a:p>
          <a:p>
            <a:pPr marL="91440" lvl="0" indent="-114300" algn="l" rtl="0">
              <a:lnSpc>
                <a:spcPct val="90000"/>
              </a:lnSpc>
              <a:spcBef>
                <a:spcPts val="1400"/>
              </a:spcBef>
              <a:spcAft>
                <a:spcPts val="0"/>
              </a:spcAft>
              <a:buSzPts val="1800"/>
              <a:buFont typeface="Noto Sans Symbols"/>
              <a:buChar char="▪"/>
            </a:pPr>
            <a:r>
              <a:rPr lang="en-US" sz="1200" dirty="0"/>
              <a:t>It was found out that together, live corals, seagrasses and mangroves supply more protection services than any individual habitat or any combination of two habitats. </a:t>
            </a:r>
            <a:endParaRPr lang="en-US" dirty="0"/>
          </a:p>
          <a:p>
            <a:pPr marL="91440" lvl="0" indent="0" algn="l" rtl="0">
              <a:lnSpc>
                <a:spcPct val="90000"/>
              </a:lnSpc>
              <a:spcBef>
                <a:spcPts val="1400"/>
              </a:spcBef>
              <a:spcAft>
                <a:spcPts val="0"/>
              </a:spcAft>
              <a:buSzPts val="1800"/>
              <a:buFont typeface="Noto Sans Symbols"/>
              <a:buNone/>
            </a:pPr>
            <a:endParaRPr lang="en-US" sz="1200"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5</a:t>
            </a:fld>
            <a:endParaRPr lang="en-PH"/>
          </a:p>
        </p:txBody>
      </p:sp>
    </p:spTree>
    <p:extLst>
      <p:ext uri="{BB962C8B-B14F-4D97-AF65-F5344CB8AC3E}">
        <p14:creationId xmlns:p14="http://schemas.microsoft.com/office/powerpoint/2010/main" val="465027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hlinkClick r:id="rId3"/>
              </a:rPr>
              <a:t>Video from Nature Conservancy</a:t>
            </a:r>
          </a:p>
          <a:p>
            <a:r>
              <a:rPr lang="en-PH" dirty="0">
                <a:hlinkClick r:id="rId4"/>
              </a:rPr>
              <a:t>https://www.nature.org/en-us/about-us/where-we-work/united-states/florida/stories-in-florida/why-mangroves-important/</a:t>
            </a:r>
            <a:endParaRPr lang="en-PH" dirty="0">
              <a:hlinkClick r:id="rId3"/>
            </a:endParaRPr>
          </a:p>
          <a:p>
            <a:endParaRPr lang="en-PH" dirty="0">
              <a:hlinkClick r:id="rId3"/>
            </a:endParaRPr>
          </a:p>
          <a:p>
            <a:endParaRPr lang="en-PH" dirty="0">
              <a:hlinkClick r:id="rId3"/>
            </a:endParaRPr>
          </a:p>
          <a:p>
            <a:r>
              <a:rPr lang="en-PH" dirty="0">
                <a:hlinkClick r:id="rId3"/>
              </a:rPr>
              <a:t>https://www.google.com/imgres?imgurl=https%3A%2F%2Fthumbs.gfycat.com%2FFarawayFrailHermitcrab-size_restricted.gif&amp;imgrefurl=https%3A%2F%2Fgfycat.com%2Ffarawayfrailhermitcrab&amp;docid=fj7Ye_Nyoh32KM&amp;tbnid=ioV6qcakzun5YM%3A&amp;vet=1&amp;w=435&amp;h=250&amp;bih=682&amp;biw=1536&amp;ved=2ahUKEwiShpTD26blAhUaa94KHXtNANoQxiAoAXoECAEQGQ&amp;iact=c&amp;ictx=1</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6</a:t>
            </a:fld>
            <a:endParaRPr lang="en-PH"/>
          </a:p>
        </p:txBody>
      </p:sp>
    </p:spTree>
    <p:extLst>
      <p:ext uri="{BB962C8B-B14F-4D97-AF65-F5344CB8AC3E}">
        <p14:creationId xmlns:p14="http://schemas.microsoft.com/office/powerpoint/2010/main" val="2802052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hlinkClick r:id="rId3"/>
              </a:rPr>
              <a:t>Image Source</a:t>
            </a:r>
          </a:p>
          <a:p>
            <a:r>
              <a:rPr lang="en-PH" dirty="0">
                <a:hlinkClick r:id="rId3"/>
              </a:rPr>
              <a:t>https://unsplash.com/photos/vtvwsA82aJE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9</a:t>
            </a:fld>
            <a:endParaRPr lang="en-PH"/>
          </a:p>
        </p:txBody>
      </p:sp>
    </p:spTree>
    <p:extLst>
      <p:ext uri="{BB962C8B-B14F-4D97-AF65-F5344CB8AC3E}">
        <p14:creationId xmlns:p14="http://schemas.microsoft.com/office/powerpoint/2010/main" val="3315703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10</a:t>
            </a:fld>
            <a:endParaRPr lang="en-PH"/>
          </a:p>
        </p:txBody>
      </p:sp>
    </p:spTree>
    <p:extLst>
      <p:ext uri="{BB962C8B-B14F-4D97-AF65-F5344CB8AC3E}">
        <p14:creationId xmlns:p14="http://schemas.microsoft.com/office/powerpoint/2010/main" val="2914327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11</a:t>
            </a:fld>
            <a:endParaRPr lang="en-PH"/>
          </a:p>
        </p:txBody>
      </p:sp>
    </p:spTree>
    <p:extLst>
      <p:ext uri="{BB962C8B-B14F-4D97-AF65-F5344CB8AC3E}">
        <p14:creationId xmlns:p14="http://schemas.microsoft.com/office/powerpoint/2010/main" val="834062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C52BDCD-C69D-4B67-9596-8DF22E5D4DAF}" type="datetime1">
              <a:rPr lang="en-PH" smtClean="0"/>
              <a:t>11/23/201919</a:t>
            </a:fld>
            <a:endParaRPr lang="en-PH"/>
          </a:p>
        </p:txBody>
      </p:sp>
      <p:sp>
        <p:nvSpPr>
          <p:cNvPr id="5" name="Footer Placeholder 4"/>
          <p:cNvSpPr>
            <a:spLocks noGrp="1"/>
          </p:cNvSpPr>
          <p:nvPr>
            <p:ph type="ftr" sz="quarter" idx="11"/>
          </p:nvPr>
        </p:nvSpPr>
        <p:spPr/>
        <p:txBody>
          <a:bodyPr/>
          <a:lstStyle>
            <a:lvl1pPr>
              <a:defRPr/>
            </a:lvl1pPr>
          </a:lstStyle>
          <a:p>
            <a:r>
              <a:rPr lang="en-US"/>
              <a:t>Mangrove Exposure in Mactan Island</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108FD1-A5A8-4F90-93F7-DA31720EBDB1}" type="datetime1">
              <a:rPr lang="en-PH" smtClean="0"/>
              <a:t>11/23/201919</a:t>
            </a:fld>
            <a:endParaRPr lang="en-PH"/>
          </a:p>
        </p:txBody>
      </p:sp>
      <p:sp>
        <p:nvSpPr>
          <p:cNvPr id="5" name="Footer Placeholder 4"/>
          <p:cNvSpPr>
            <a:spLocks noGrp="1"/>
          </p:cNvSpPr>
          <p:nvPr>
            <p:ph type="ftr" sz="quarter" idx="11"/>
          </p:nvPr>
        </p:nvSpPr>
        <p:spPr/>
        <p:txBody>
          <a:bodyPr/>
          <a:lstStyle>
            <a:lvl1pPr>
              <a:defRPr/>
            </a:lvl1pPr>
          </a:lstStyle>
          <a:p>
            <a:r>
              <a:rPr lang="en-US"/>
              <a:t>Mangrove Exposure in Mactan Island</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49B930-B88A-4D52-BB2C-0AE76B552679}" type="datetime1">
              <a:rPr lang="en-PH" smtClean="0"/>
              <a:t>11/23/201919</a:t>
            </a:fld>
            <a:endParaRPr lang="en-PH"/>
          </a:p>
        </p:txBody>
      </p:sp>
      <p:sp>
        <p:nvSpPr>
          <p:cNvPr id="5" name="Footer Placeholder 4"/>
          <p:cNvSpPr>
            <a:spLocks noGrp="1"/>
          </p:cNvSpPr>
          <p:nvPr>
            <p:ph type="ftr" sz="quarter" idx="11"/>
          </p:nvPr>
        </p:nvSpPr>
        <p:spPr/>
        <p:txBody>
          <a:bodyPr/>
          <a:lstStyle>
            <a:lvl1pPr>
              <a:defRPr/>
            </a:lvl1pPr>
          </a:lstStyle>
          <a:p>
            <a:r>
              <a:rPr lang="en-US"/>
              <a:t>Mangrove Exposure in Mactan Island</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136889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295508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36326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943535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32182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3914CE0-1C68-4A93-9D92-3B48D19F4076}" type="datetime1">
              <a:rPr lang="en-PH" smtClean="0"/>
              <a:t>11/23/201919</a:t>
            </a:fld>
            <a:endParaRPr lang="en-PH"/>
          </a:p>
        </p:txBody>
      </p:sp>
      <p:sp>
        <p:nvSpPr>
          <p:cNvPr id="5" name="Footer Placeholder 4"/>
          <p:cNvSpPr>
            <a:spLocks noGrp="1"/>
          </p:cNvSpPr>
          <p:nvPr>
            <p:ph type="ftr" sz="quarter" idx="11"/>
          </p:nvPr>
        </p:nvSpPr>
        <p:spPr/>
        <p:txBody>
          <a:bodyPr/>
          <a:lstStyle>
            <a:lvl1pPr>
              <a:defRPr/>
            </a:lvl1pPr>
          </a:lstStyle>
          <a:p>
            <a:r>
              <a:rPr lang="en-US"/>
              <a:t>Mangrove Exposure in Mactan Island</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8B07686-4794-4C61-8064-18333A48F0CD}" type="datetime1">
              <a:rPr lang="en-PH" smtClean="0"/>
              <a:t>11/23/201919</a:t>
            </a:fld>
            <a:endParaRPr lang="en-PH"/>
          </a:p>
        </p:txBody>
      </p:sp>
      <p:sp>
        <p:nvSpPr>
          <p:cNvPr id="5" name="Footer Placeholder 4"/>
          <p:cNvSpPr>
            <a:spLocks noGrp="1"/>
          </p:cNvSpPr>
          <p:nvPr>
            <p:ph type="ftr" sz="quarter" idx="11"/>
          </p:nvPr>
        </p:nvSpPr>
        <p:spPr/>
        <p:txBody>
          <a:bodyPr/>
          <a:lstStyle>
            <a:lvl1pPr>
              <a:defRPr/>
            </a:lvl1pPr>
          </a:lstStyle>
          <a:p>
            <a:r>
              <a:rPr lang="en-US"/>
              <a:t>Mangrove Exposure in Mactan Island</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02AEB10-0D41-41F9-A30D-A0C9A5EDB250}" type="datetime1">
              <a:rPr lang="en-PH" smtClean="0"/>
              <a:t>11/23/201919</a:t>
            </a:fld>
            <a:endParaRPr lang="en-PH"/>
          </a:p>
        </p:txBody>
      </p:sp>
      <p:sp>
        <p:nvSpPr>
          <p:cNvPr id="6" name="Footer Placeholder 5"/>
          <p:cNvSpPr>
            <a:spLocks noGrp="1"/>
          </p:cNvSpPr>
          <p:nvPr>
            <p:ph type="ftr" sz="quarter" idx="11"/>
          </p:nvPr>
        </p:nvSpPr>
        <p:spPr/>
        <p:txBody>
          <a:bodyPr/>
          <a:lstStyle>
            <a:lvl1pPr>
              <a:defRPr/>
            </a:lvl1pPr>
          </a:lstStyle>
          <a:p>
            <a:r>
              <a:rPr lang="en-US"/>
              <a:t>Mangrove Exposure in Mactan Island</a:t>
            </a:r>
            <a:endParaRPr lang="en-PH" dirty="0"/>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D0CDDD-528C-4371-B4C0-20FFF5EBE435}" type="datetime1">
              <a:rPr lang="en-PH" smtClean="0"/>
              <a:t>11/23/201919</a:t>
            </a:fld>
            <a:endParaRPr lang="en-PH"/>
          </a:p>
        </p:txBody>
      </p:sp>
      <p:sp>
        <p:nvSpPr>
          <p:cNvPr id="8" name="Footer Placeholder 7"/>
          <p:cNvSpPr>
            <a:spLocks noGrp="1"/>
          </p:cNvSpPr>
          <p:nvPr>
            <p:ph type="ftr" sz="quarter" idx="11"/>
          </p:nvPr>
        </p:nvSpPr>
        <p:spPr/>
        <p:txBody>
          <a:bodyPr/>
          <a:lstStyle>
            <a:lvl1pPr>
              <a:defRPr/>
            </a:lvl1pPr>
          </a:lstStyle>
          <a:p>
            <a:r>
              <a:rPr lang="en-US"/>
              <a:t>Mangrove Exposure in Mactan Island</a:t>
            </a:r>
            <a:endParaRPr lang="en-PH" dirty="0"/>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7E418FC-9BD0-4EE7-A09D-902F3C4F5E19}" type="datetime1">
              <a:rPr lang="en-PH" smtClean="0"/>
              <a:t>11/23/201919</a:t>
            </a:fld>
            <a:endParaRPr lang="en-PH"/>
          </a:p>
        </p:txBody>
      </p:sp>
      <p:sp>
        <p:nvSpPr>
          <p:cNvPr id="4" name="Footer Placeholder 3"/>
          <p:cNvSpPr>
            <a:spLocks noGrp="1"/>
          </p:cNvSpPr>
          <p:nvPr>
            <p:ph type="ftr" sz="quarter" idx="11"/>
          </p:nvPr>
        </p:nvSpPr>
        <p:spPr/>
        <p:txBody>
          <a:bodyPr/>
          <a:lstStyle>
            <a:lvl1pPr>
              <a:defRPr/>
            </a:lvl1pPr>
          </a:lstStyle>
          <a:p>
            <a:r>
              <a:rPr lang="en-US"/>
              <a:t>Mangrove Exposure in Mactan Island</a:t>
            </a:r>
            <a:endParaRPr lang="en-PH" dirty="0"/>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DC0D89-B540-477C-B56B-5742DB98090B}" type="datetime1">
              <a:rPr lang="en-PH" smtClean="0"/>
              <a:t>11/23/201919</a:t>
            </a:fld>
            <a:endParaRPr lang="en-PH"/>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Mangrove Exposure in Mactan Island</a:t>
            </a:r>
            <a:endParaRPr lang="en-PH" dirty="0"/>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21F087D-A544-479C-98A2-E87D60A465D0}" type="datetime1">
              <a:rPr lang="en-PH" smtClean="0"/>
              <a:t>11/23/201919</a:t>
            </a:fld>
            <a:endParaRPr lang="en-P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Mangrove Exposure in Mactan Island</a:t>
            </a:r>
            <a:endParaRPr lang="en-PH"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194BB67-E300-4E4C-B165-F72A1AF9B0DF}" type="datetime1">
              <a:rPr lang="en-PH" smtClean="0"/>
              <a:t>11/23/201919</a:t>
            </a:fld>
            <a:endParaRPr lang="en-PH"/>
          </a:p>
        </p:txBody>
      </p:sp>
      <p:sp>
        <p:nvSpPr>
          <p:cNvPr id="6" name="Footer Placeholder 5"/>
          <p:cNvSpPr>
            <a:spLocks noGrp="1"/>
          </p:cNvSpPr>
          <p:nvPr>
            <p:ph type="ftr" sz="quarter" idx="11"/>
          </p:nvPr>
        </p:nvSpPr>
        <p:spPr/>
        <p:txBody>
          <a:bodyPr/>
          <a:lstStyle>
            <a:lvl1pPr>
              <a:defRPr/>
            </a:lvl1pPr>
          </a:lstStyle>
          <a:p>
            <a:r>
              <a:rPr lang="en-US"/>
              <a:t>Mangrove Exposure in Mactan Island</a:t>
            </a:r>
            <a:endParaRPr lang="en-PH" dirty="0"/>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7E5457C-D33A-44E9-A096-7C0E9BFB67CA}" type="datetime1">
              <a:rPr lang="en-PH" smtClean="0"/>
              <a:t>11/23/201919</a:t>
            </a:fld>
            <a:endParaRPr lang="en-PH"/>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Mangrove Exposure in Mactan Island</a:t>
            </a:r>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909BAD-3646-402D-AC30-3DBF86AA0FCB}" type="slidenum">
              <a:rPr lang="en-PH" smtClean="0"/>
              <a:t>‹#›</a:t>
            </a:fld>
            <a:endParaRPr lang="en-P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webp"/><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hyperlink" Target="https://uk.hotels.com/go/philippines/best-mactan-island-things-to-d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open?id=1VPpIOzBRfPotJhtJtl9lxUkhznxt7Ec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8.jpe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3.png"/><Relationship Id="rId4" Type="http://schemas.openxmlformats.org/officeDocument/2006/relationships/hyperlink" Target="https://drive.google.com/open?id=1VPpIOzBRfPotJhtJtl9lxUkhznxt7EcB"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drive.google.com/open?id=1VPpIOzBRfPotJhtJtl9lxUkhznxt7EcB" TargetMode="External"/><Relationship Id="rId2" Type="http://schemas.openxmlformats.org/officeDocument/2006/relationships/image" Target="../media/image8.jpe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4021DCA-7831-4171-8D54-1C71BC9039FA}"/>
              </a:ext>
            </a:extLst>
          </p:cNvPr>
          <p:cNvSpPr/>
          <p:nvPr/>
        </p:nvSpPr>
        <p:spPr>
          <a:xfrm>
            <a:off x="0" y="2499360"/>
            <a:ext cx="12192000" cy="3240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 name="Rectangle 7">
            <a:extLst>
              <a:ext uri="{FF2B5EF4-FFF2-40B4-BE49-F238E27FC236}">
                <a16:creationId xmlns:a16="http://schemas.microsoft.com/office/drawing/2014/main" id="{EF8CD4BC-9FEB-4D7C-AD1C-8BE1DFA120C4}"/>
              </a:ext>
            </a:extLst>
          </p:cNvPr>
          <p:cNvSpPr/>
          <p:nvPr/>
        </p:nvSpPr>
        <p:spPr>
          <a:xfrm>
            <a:off x="0" y="1325880"/>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751120" y="3062045"/>
            <a:ext cx="10829109" cy="915813"/>
          </a:xfrm>
        </p:spPr>
        <p:txBody>
          <a:bodyPr>
            <a:normAutofit/>
          </a:bodyPr>
          <a:lstStyle/>
          <a:p>
            <a:pPr algn="ctr"/>
            <a:r>
              <a:rPr lang="en-US" sz="4000" dirty="0">
                <a:solidFill>
                  <a:schemeClr val="accent2">
                    <a:lumMod val="50000"/>
                  </a:schemeClr>
                </a:solidFill>
                <a:latin typeface="Century Schoolbook" panose="02040604050505020304" pitchFamily="18" charset="0"/>
              </a:rPr>
              <a:t>Are Mangroves in Mactan Island at Risk?</a:t>
            </a:r>
            <a:endParaRPr lang="en-US" sz="4000" dirty="0"/>
          </a:p>
        </p:txBody>
      </p:sp>
      <p:sp>
        <p:nvSpPr>
          <p:cNvPr id="3" name="Subtitle 2">
            <a:extLst>
              <a:ext uri="{FF2B5EF4-FFF2-40B4-BE49-F238E27FC236}">
                <a16:creationId xmlns:a16="http://schemas.microsoft.com/office/drawing/2014/main" id="{C30D84AF-3CF7-409A-9D7A-B9CD7D6BA53D}"/>
              </a:ext>
            </a:extLst>
          </p:cNvPr>
          <p:cNvSpPr>
            <a:spLocks noGrp="1"/>
          </p:cNvSpPr>
          <p:nvPr>
            <p:ph type="subTitle" idx="1"/>
          </p:nvPr>
        </p:nvSpPr>
        <p:spPr>
          <a:xfrm>
            <a:off x="1100051" y="4166060"/>
            <a:ext cx="10058400" cy="900151"/>
          </a:xfrm>
        </p:spPr>
        <p:txBody>
          <a:bodyPr>
            <a:normAutofit/>
          </a:bodyPr>
          <a:lstStyle/>
          <a:p>
            <a:pPr algn="ctr">
              <a:spcBef>
                <a:spcPts val="0"/>
              </a:spcBef>
              <a:spcAft>
                <a:spcPts val="0"/>
              </a:spcAft>
            </a:pPr>
            <a:r>
              <a:rPr lang="en-US" sz="2000" i="1" cap="none" dirty="0">
                <a:solidFill>
                  <a:schemeClr val="accent1">
                    <a:lumMod val="50000"/>
                  </a:schemeClr>
                </a:solidFill>
                <a:latin typeface="Times New Roman" panose="02020603050405020304" pitchFamily="18" charset="0"/>
              </a:rPr>
              <a:t>Assessing the Exposure of Mangrove Forests in Mactan Island towards Environmental Hazards</a:t>
            </a:r>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488431"/>
            <a:ext cx="4545874" cy="646331"/>
          </a:xfrm>
          <a:prstGeom prst="rect">
            <a:avLst/>
          </a:prstGeom>
          <a:noFill/>
        </p:spPr>
        <p:txBody>
          <a:bodyPr wrap="square" rtlCol="0">
            <a:spAutoFit/>
          </a:bodyPr>
          <a:lstStyle/>
          <a:p>
            <a:pPr algn="ctr"/>
            <a:r>
              <a:rPr lang="en-PH" dirty="0"/>
              <a:t>Presented by:</a:t>
            </a:r>
          </a:p>
          <a:p>
            <a:pPr algn="ctr"/>
            <a:r>
              <a:rPr lang="en-PH"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pic>
        <p:nvPicPr>
          <p:cNvPr id="2050" name="Picture 2" descr="green plants">
            <a:extLst>
              <a:ext uri="{FF2B5EF4-FFF2-40B4-BE49-F238E27FC236}">
                <a16:creationId xmlns:a16="http://schemas.microsoft.com/office/drawing/2014/main" id="{F2A47DD3-343C-4E3D-9EE6-37E8C59B4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4396" b="15537"/>
          <a:stretch/>
        </p:blipFill>
        <p:spPr bwMode="auto">
          <a:xfrm>
            <a:off x="0" y="-853838"/>
            <a:ext cx="12192000" cy="274929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AE9405C-C4D6-4B02-A54C-D6EEB83BE660}"/>
              </a:ext>
            </a:extLst>
          </p:cNvPr>
          <p:cNvSpPr>
            <a:spLocks noGrp="1"/>
          </p:cNvSpPr>
          <p:nvPr>
            <p:ph type="ftr" sz="quarter" idx="11"/>
          </p:nvPr>
        </p:nvSpPr>
        <p:spPr/>
        <p:txBody>
          <a:bodyPr/>
          <a:lstStyle/>
          <a:p>
            <a:r>
              <a:rPr lang="en-US"/>
              <a:t>Mangrove Exposure in Mactan Island</a:t>
            </a:r>
            <a:endParaRPr lang="en-PH" dirty="0"/>
          </a:p>
        </p:txBody>
      </p:sp>
      <p:sp>
        <p:nvSpPr>
          <p:cNvPr id="7" name="Rectangle 6">
            <a:extLst>
              <a:ext uri="{FF2B5EF4-FFF2-40B4-BE49-F238E27FC236}">
                <a16:creationId xmlns:a16="http://schemas.microsoft.com/office/drawing/2014/main" id="{9B4D9BBF-774A-4D01-86A2-BBB6E4B3D7F7}"/>
              </a:ext>
            </a:extLst>
          </p:cNvPr>
          <p:cNvSpPr/>
          <p:nvPr/>
        </p:nvSpPr>
        <p:spPr>
          <a:xfrm>
            <a:off x="1969234" y="1419532"/>
            <a:ext cx="8392880" cy="707886"/>
          </a:xfrm>
          <a:prstGeom prst="rect">
            <a:avLst/>
          </a:prstGeom>
        </p:spPr>
        <p:txBody>
          <a:bodyPr wrap="square">
            <a:spAutoFit/>
          </a:bodyPr>
          <a:lstStyle/>
          <a:p>
            <a:pPr algn="ctr"/>
            <a:r>
              <a:rPr lang="en-PH" sz="1200" dirty="0">
                <a:solidFill>
                  <a:schemeClr val="accent3">
                    <a:lumMod val="20000"/>
                    <a:lumOff val="80000"/>
                  </a:schemeClr>
                </a:solidFill>
                <a:latin typeface="Century Schoolbook" panose="02040604050505020304" pitchFamily="18" charset="0"/>
              </a:rPr>
              <a:t>University of the Philippines Cebu</a:t>
            </a:r>
          </a:p>
          <a:p>
            <a:pPr algn="ctr"/>
            <a:r>
              <a:rPr lang="en-PH" sz="1200" dirty="0">
                <a:solidFill>
                  <a:schemeClr val="accent3">
                    <a:lumMod val="20000"/>
                    <a:lumOff val="80000"/>
                  </a:schemeClr>
                </a:solidFill>
                <a:latin typeface="Century Schoolbook" panose="02040604050505020304" pitchFamily="18" charset="0"/>
              </a:rPr>
              <a:t>Master of Science in Environmental Studies</a:t>
            </a:r>
          </a:p>
          <a:p>
            <a:pPr algn="ctr"/>
            <a:endParaRPr lang="en-PH" sz="800" dirty="0">
              <a:solidFill>
                <a:schemeClr val="accent1">
                  <a:lumMod val="50000"/>
                </a:schemeClr>
              </a:solidFill>
              <a:latin typeface="Century Schoolbook" panose="02040604050505020304" pitchFamily="18" charset="0"/>
            </a:endParaRPr>
          </a:p>
          <a:p>
            <a:pPr algn="ctr"/>
            <a:endParaRPr lang="en-PH" sz="800" dirty="0">
              <a:solidFill>
                <a:schemeClr val="accent1">
                  <a:lumMod val="50000"/>
                </a:schemeClr>
              </a:solidFill>
              <a:latin typeface="Century Schoolbook" panose="02040604050505020304" pitchFamily="18" charset="0"/>
            </a:endParaRPr>
          </a:p>
        </p:txBody>
      </p:sp>
      <p:sp>
        <p:nvSpPr>
          <p:cNvPr id="10" name="Rectangle 9">
            <a:extLst>
              <a:ext uri="{FF2B5EF4-FFF2-40B4-BE49-F238E27FC236}">
                <a16:creationId xmlns:a16="http://schemas.microsoft.com/office/drawing/2014/main" id="{4DDB066D-618E-49EA-9F7D-85716A37ADAF}"/>
              </a:ext>
            </a:extLst>
          </p:cNvPr>
          <p:cNvSpPr/>
          <p:nvPr/>
        </p:nvSpPr>
        <p:spPr>
          <a:xfrm>
            <a:off x="2163590" y="2061565"/>
            <a:ext cx="8392880" cy="553998"/>
          </a:xfrm>
          <a:prstGeom prst="rect">
            <a:avLst/>
          </a:prstGeom>
        </p:spPr>
        <p:txBody>
          <a:bodyPr wrap="square">
            <a:spAutoFit/>
          </a:bodyPr>
          <a:lstStyle/>
          <a:p>
            <a:pPr algn="ctr"/>
            <a:r>
              <a:rPr lang="en-PH" dirty="0">
                <a:solidFill>
                  <a:schemeClr val="accent1">
                    <a:lumMod val="50000"/>
                  </a:schemeClr>
                </a:solidFill>
                <a:latin typeface="Century Schoolbook" panose="02040604050505020304" pitchFamily="18" charset="0"/>
              </a:rPr>
              <a:t>Geographic Information Systems</a:t>
            </a:r>
          </a:p>
          <a:p>
            <a:pPr algn="ctr"/>
            <a:r>
              <a:rPr lang="en-PH" sz="1200" i="1" dirty="0">
                <a:solidFill>
                  <a:schemeClr val="accent1">
                    <a:lumMod val="50000"/>
                  </a:schemeClr>
                </a:solidFill>
                <a:latin typeface="Century Schoolbook" panose="02040604050505020304" pitchFamily="18" charset="0"/>
              </a:rPr>
              <a:t>(ENS 281)</a:t>
            </a:r>
          </a:p>
        </p:txBody>
      </p:sp>
      <p:cxnSp>
        <p:nvCxnSpPr>
          <p:cNvPr id="12" name="Straight Connector 11">
            <a:extLst>
              <a:ext uri="{FF2B5EF4-FFF2-40B4-BE49-F238E27FC236}">
                <a16:creationId xmlns:a16="http://schemas.microsoft.com/office/drawing/2014/main" id="{A7C6A787-A4AD-4228-8BC8-823A99F1D4CC}"/>
              </a:ext>
            </a:extLst>
          </p:cNvPr>
          <p:cNvCxnSpPr/>
          <p:nvPr/>
        </p:nvCxnSpPr>
        <p:spPr>
          <a:xfrm>
            <a:off x="1100051" y="4059380"/>
            <a:ext cx="10112432"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F019F6-839D-4124-90C0-7F886C42F05B}"/>
              </a:ext>
            </a:extLst>
          </p:cNvPr>
          <p:cNvSpPr>
            <a:spLocks noGrp="1"/>
          </p:cNvSpPr>
          <p:nvPr>
            <p:ph type="title"/>
          </p:nvPr>
        </p:nvSpPr>
        <p:spPr/>
        <p:txBody>
          <a:bodyPr/>
          <a:lstStyle/>
          <a:p>
            <a:pPr algn="ctr"/>
            <a:r>
              <a:rPr lang="en-PH" dirty="0"/>
              <a:t>Methodology</a:t>
            </a:r>
          </a:p>
        </p:txBody>
      </p:sp>
      <p:pic>
        <p:nvPicPr>
          <p:cNvPr id="8" name="Picture Placeholder 7">
            <a:extLst>
              <a:ext uri="{FF2B5EF4-FFF2-40B4-BE49-F238E27FC236}">
                <a16:creationId xmlns:a16="http://schemas.microsoft.com/office/drawing/2014/main" id="{DA8B6CA5-C3AE-4DF6-B20B-F8C7B9D8701F}"/>
              </a:ext>
            </a:extLst>
          </p:cNvPr>
          <p:cNvPicPr>
            <a:picLocks noGrp="1" noChangeAspect="1"/>
          </p:cNvPicPr>
          <p:nvPr>
            <p:ph type="pic" idx="1"/>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5073" b="34421"/>
          <a:stretch/>
        </p:blipFill>
        <p:spPr>
          <a:xfrm>
            <a:off x="15" y="0"/>
            <a:ext cx="12191985" cy="4915076"/>
          </a:xfrm>
        </p:spPr>
      </p:pic>
      <p:sp>
        <p:nvSpPr>
          <p:cNvPr id="6" name="Text Placeholder 5">
            <a:extLst>
              <a:ext uri="{FF2B5EF4-FFF2-40B4-BE49-F238E27FC236}">
                <a16:creationId xmlns:a16="http://schemas.microsoft.com/office/drawing/2014/main" id="{F8BECAC7-EBC6-4D1B-B44F-C6073B00163E}"/>
              </a:ext>
            </a:extLst>
          </p:cNvPr>
          <p:cNvSpPr>
            <a:spLocks noGrp="1"/>
          </p:cNvSpPr>
          <p:nvPr>
            <p:ph type="body" sz="half" idx="2"/>
          </p:nvPr>
        </p:nvSpPr>
        <p:spPr/>
        <p:txBody>
          <a:bodyPr/>
          <a:lstStyle/>
          <a:p>
            <a:endParaRPr lang="en-PH"/>
          </a:p>
        </p:txBody>
      </p:sp>
      <p:sp>
        <p:nvSpPr>
          <p:cNvPr id="2" name="Footer Placeholder 1">
            <a:extLst>
              <a:ext uri="{FF2B5EF4-FFF2-40B4-BE49-F238E27FC236}">
                <a16:creationId xmlns:a16="http://schemas.microsoft.com/office/drawing/2014/main" id="{4BCF49AB-D275-46B7-97CF-8EB328EE34BE}"/>
              </a:ext>
            </a:extLst>
          </p:cNvPr>
          <p:cNvSpPr>
            <a:spLocks noGrp="1"/>
          </p:cNvSpPr>
          <p:nvPr>
            <p:ph type="ftr" sz="quarter" idx="11"/>
          </p:nvPr>
        </p:nvSpPr>
        <p:spPr/>
        <p:txBody>
          <a:bodyPr/>
          <a:lstStyle/>
          <a:p>
            <a:r>
              <a:rPr lang="en-US"/>
              <a:t>Mangrove Exposure in Mactan Island</a:t>
            </a:r>
            <a:endParaRPr lang="en-PH" dirty="0"/>
          </a:p>
        </p:txBody>
      </p:sp>
      <p:sp>
        <p:nvSpPr>
          <p:cNvPr id="3" name="Slide Number Placeholder 2">
            <a:extLst>
              <a:ext uri="{FF2B5EF4-FFF2-40B4-BE49-F238E27FC236}">
                <a16:creationId xmlns:a16="http://schemas.microsoft.com/office/drawing/2014/main" id="{9003AF30-05D5-457E-96A0-FBF433C42095}"/>
              </a:ext>
            </a:extLst>
          </p:cNvPr>
          <p:cNvSpPr>
            <a:spLocks noGrp="1"/>
          </p:cNvSpPr>
          <p:nvPr>
            <p:ph type="sldNum" sz="quarter" idx="12"/>
          </p:nvPr>
        </p:nvSpPr>
        <p:spPr/>
        <p:txBody>
          <a:bodyPr/>
          <a:lstStyle/>
          <a:p>
            <a:fld id="{9F909BAD-3646-402D-AC30-3DBF86AA0FCB}" type="slidenum">
              <a:rPr lang="en-PH" smtClean="0"/>
              <a:t>10</a:t>
            </a:fld>
            <a:endParaRPr lang="en-PH"/>
          </a:p>
        </p:txBody>
      </p:sp>
      <p:sp>
        <p:nvSpPr>
          <p:cNvPr id="9" name="Rectangle 8">
            <a:extLst>
              <a:ext uri="{FF2B5EF4-FFF2-40B4-BE49-F238E27FC236}">
                <a16:creationId xmlns:a16="http://schemas.microsoft.com/office/drawing/2014/main" id="{866400F6-23CD-4788-834B-265EFC193F4B}"/>
              </a:ext>
            </a:extLst>
          </p:cNvPr>
          <p:cNvSpPr/>
          <p:nvPr/>
        </p:nvSpPr>
        <p:spPr>
          <a:xfrm>
            <a:off x="10309396" y="4579500"/>
            <a:ext cx="1802296" cy="276999"/>
          </a:xfrm>
          <a:prstGeom prst="rect">
            <a:avLst/>
          </a:prstGeom>
        </p:spPr>
        <p:txBody>
          <a:bodyPr wrap="square">
            <a:spAutoFit/>
          </a:bodyPr>
          <a:lstStyle/>
          <a:p>
            <a:pPr algn="r"/>
            <a:r>
              <a:rPr lang="en-PH" sz="1200" dirty="0">
                <a:hlinkClick r:id="rId4"/>
              </a:rPr>
              <a:t>Hotels.com</a:t>
            </a:r>
            <a:r>
              <a:rPr lang="en-PH" sz="1200" dirty="0"/>
              <a:t>, 2019</a:t>
            </a:r>
          </a:p>
        </p:txBody>
      </p:sp>
    </p:spTree>
    <p:extLst>
      <p:ext uri="{BB962C8B-B14F-4D97-AF65-F5344CB8AC3E}">
        <p14:creationId xmlns:p14="http://schemas.microsoft.com/office/powerpoint/2010/main" val="187925363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F279870-3E86-4BE5-A062-414055950A1F}"/>
              </a:ext>
            </a:extLst>
          </p:cNvPr>
          <p:cNvSpPr>
            <a:spLocks noGrp="1"/>
          </p:cNvSpPr>
          <p:nvPr>
            <p:ph type="title"/>
          </p:nvPr>
        </p:nvSpPr>
        <p:spPr/>
        <p:txBody>
          <a:bodyPr/>
          <a:lstStyle/>
          <a:p>
            <a:r>
              <a:rPr lang="en-PH" dirty="0"/>
              <a:t>Dataset</a:t>
            </a:r>
          </a:p>
        </p:txBody>
      </p:sp>
      <p:sp>
        <p:nvSpPr>
          <p:cNvPr id="10" name="Text Placeholder 9">
            <a:extLst>
              <a:ext uri="{FF2B5EF4-FFF2-40B4-BE49-F238E27FC236}">
                <a16:creationId xmlns:a16="http://schemas.microsoft.com/office/drawing/2014/main" id="{16109073-7ECA-4B1F-80B6-A4A00095BDCA}"/>
              </a:ext>
            </a:extLst>
          </p:cNvPr>
          <p:cNvSpPr>
            <a:spLocks noGrp="1"/>
          </p:cNvSpPr>
          <p:nvPr>
            <p:ph type="body" idx="1"/>
          </p:nvPr>
        </p:nvSpPr>
        <p:spPr>
          <a:xfrm>
            <a:off x="1097280" y="1846052"/>
            <a:ext cx="2941320" cy="736282"/>
          </a:xfrm>
          <a:noFill/>
        </p:spPr>
        <p:txBody>
          <a:bodyPr/>
          <a:lstStyle/>
          <a:p>
            <a:pPr algn="ctr"/>
            <a:r>
              <a:rPr lang="en-PH" dirty="0"/>
              <a:t>Temporal pattern</a:t>
            </a:r>
          </a:p>
        </p:txBody>
      </p:sp>
      <p:sp>
        <p:nvSpPr>
          <p:cNvPr id="11" name="Content Placeholder 10">
            <a:extLst>
              <a:ext uri="{FF2B5EF4-FFF2-40B4-BE49-F238E27FC236}">
                <a16:creationId xmlns:a16="http://schemas.microsoft.com/office/drawing/2014/main" id="{13E87A08-0410-4FC9-B91C-D155A103CFE2}"/>
              </a:ext>
            </a:extLst>
          </p:cNvPr>
          <p:cNvSpPr>
            <a:spLocks noGrp="1"/>
          </p:cNvSpPr>
          <p:nvPr>
            <p:ph sz="half" idx="2"/>
          </p:nvPr>
        </p:nvSpPr>
        <p:spPr>
          <a:xfrm>
            <a:off x="1097280" y="2582334"/>
            <a:ext cx="2941320" cy="3378200"/>
          </a:xfrm>
          <a:noFill/>
        </p:spPr>
        <p:txBody>
          <a:bodyPr/>
          <a:lstStyle/>
          <a:p>
            <a:pPr>
              <a:buFont typeface="Wingdings" panose="05000000000000000000" pitchFamily="2" charset="2"/>
              <a:buChar char="§"/>
            </a:pPr>
            <a:r>
              <a:rPr lang="en-PH" dirty="0"/>
              <a:t>Mangroves (1996)</a:t>
            </a:r>
          </a:p>
          <a:p>
            <a:pPr>
              <a:buFont typeface="Wingdings" panose="05000000000000000000" pitchFamily="2" charset="2"/>
              <a:buChar char="§"/>
            </a:pPr>
            <a:r>
              <a:rPr lang="en-PH" dirty="0"/>
              <a:t>Mangroves (2007)</a:t>
            </a:r>
          </a:p>
          <a:p>
            <a:pPr>
              <a:buFont typeface="Wingdings" panose="05000000000000000000" pitchFamily="2" charset="2"/>
              <a:buChar char="§"/>
            </a:pPr>
            <a:r>
              <a:rPr lang="en-PH" dirty="0"/>
              <a:t>Mangroves (2016)</a:t>
            </a:r>
          </a:p>
          <a:p>
            <a:pPr>
              <a:buFont typeface="Wingdings" panose="05000000000000000000" pitchFamily="2" charset="2"/>
              <a:buChar char="§"/>
            </a:pPr>
            <a:endParaRPr lang="en-PH" dirty="0"/>
          </a:p>
        </p:txBody>
      </p:sp>
      <p:sp>
        <p:nvSpPr>
          <p:cNvPr id="12" name="Text Placeholder 11">
            <a:extLst>
              <a:ext uri="{FF2B5EF4-FFF2-40B4-BE49-F238E27FC236}">
                <a16:creationId xmlns:a16="http://schemas.microsoft.com/office/drawing/2014/main" id="{3435E3B9-E084-422F-863B-92D4B9DC97E4}"/>
              </a:ext>
            </a:extLst>
          </p:cNvPr>
          <p:cNvSpPr>
            <a:spLocks noGrp="1"/>
          </p:cNvSpPr>
          <p:nvPr>
            <p:ph type="body" sz="quarter" idx="3"/>
          </p:nvPr>
        </p:nvSpPr>
        <p:spPr>
          <a:xfrm>
            <a:off x="4602480" y="1868470"/>
            <a:ext cx="3063240" cy="736282"/>
          </a:xfrm>
          <a:noFill/>
        </p:spPr>
        <p:txBody>
          <a:bodyPr/>
          <a:lstStyle/>
          <a:p>
            <a:pPr algn="ctr"/>
            <a:r>
              <a:rPr lang="en-PH" dirty="0"/>
              <a:t>Physical </a:t>
            </a:r>
            <a:r>
              <a:rPr lang="en-PH" dirty="0" err="1"/>
              <a:t>environemnt</a:t>
            </a:r>
            <a:endParaRPr lang="en-PH" dirty="0"/>
          </a:p>
        </p:txBody>
      </p:sp>
      <p:sp>
        <p:nvSpPr>
          <p:cNvPr id="13" name="Content Placeholder 12">
            <a:extLst>
              <a:ext uri="{FF2B5EF4-FFF2-40B4-BE49-F238E27FC236}">
                <a16:creationId xmlns:a16="http://schemas.microsoft.com/office/drawing/2014/main" id="{E73DF409-8E56-4B5B-A816-AF58F36FABCD}"/>
              </a:ext>
            </a:extLst>
          </p:cNvPr>
          <p:cNvSpPr>
            <a:spLocks noGrp="1"/>
          </p:cNvSpPr>
          <p:nvPr>
            <p:ph sz="quarter" idx="4"/>
          </p:nvPr>
        </p:nvSpPr>
        <p:spPr>
          <a:xfrm>
            <a:off x="4602480" y="2604752"/>
            <a:ext cx="3063240" cy="3378200"/>
          </a:xfrm>
          <a:noFill/>
        </p:spPr>
        <p:txBody>
          <a:bodyPr/>
          <a:lstStyle/>
          <a:p>
            <a:pPr>
              <a:buFont typeface="Wingdings" panose="05000000000000000000" pitchFamily="2" charset="2"/>
              <a:buChar char="§"/>
            </a:pPr>
            <a:r>
              <a:rPr lang="en-PH" dirty="0"/>
              <a:t>Buildings </a:t>
            </a:r>
          </a:p>
          <a:p>
            <a:pPr>
              <a:buFont typeface="Wingdings" panose="05000000000000000000" pitchFamily="2" charset="2"/>
              <a:buChar char="§"/>
            </a:pPr>
            <a:r>
              <a:rPr lang="en-PH" dirty="0"/>
              <a:t>Aquaculture</a:t>
            </a:r>
          </a:p>
          <a:p>
            <a:pPr>
              <a:buFont typeface="Wingdings" panose="05000000000000000000" pitchFamily="2" charset="2"/>
              <a:buChar char="§"/>
            </a:pPr>
            <a:r>
              <a:rPr lang="en-PH" dirty="0"/>
              <a:t>Traffic</a:t>
            </a:r>
          </a:p>
          <a:p>
            <a:pPr>
              <a:buFont typeface="Wingdings" panose="05000000000000000000" pitchFamily="2" charset="2"/>
              <a:buChar char="§"/>
            </a:pPr>
            <a:r>
              <a:rPr lang="en-PH" dirty="0"/>
              <a:t>Roads</a:t>
            </a:r>
          </a:p>
          <a:p>
            <a:pPr>
              <a:buFont typeface="Wingdings" panose="05000000000000000000" pitchFamily="2" charset="2"/>
              <a:buChar char="§"/>
            </a:pPr>
            <a:r>
              <a:rPr lang="en-PH" dirty="0"/>
              <a:t>Seaports</a:t>
            </a:r>
          </a:p>
        </p:txBody>
      </p:sp>
      <p:sp>
        <p:nvSpPr>
          <p:cNvPr id="5" name="Footer Placeholder 4">
            <a:extLst>
              <a:ext uri="{FF2B5EF4-FFF2-40B4-BE49-F238E27FC236}">
                <a16:creationId xmlns:a16="http://schemas.microsoft.com/office/drawing/2014/main" id="{DC98709F-AAE5-4F87-8ED7-57561D092905}"/>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C44CAA29-91AC-4370-888A-283413D53857}"/>
              </a:ext>
            </a:extLst>
          </p:cNvPr>
          <p:cNvSpPr>
            <a:spLocks noGrp="1"/>
          </p:cNvSpPr>
          <p:nvPr>
            <p:ph type="sldNum" sz="quarter" idx="12"/>
          </p:nvPr>
        </p:nvSpPr>
        <p:spPr/>
        <p:txBody>
          <a:bodyPr/>
          <a:lstStyle/>
          <a:p>
            <a:fld id="{9F909BAD-3646-402D-AC30-3DBF86AA0FCB}" type="slidenum">
              <a:rPr lang="en-PH" smtClean="0"/>
              <a:t>11</a:t>
            </a:fld>
            <a:endParaRPr lang="en-PH"/>
          </a:p>
        </p:txBody>
      </p:sp>
      <p:sp>
        <p:nvSpPr>
          <p:cNvPr id="14" name="Text Placeholder 9">
            <a:extLst>
              <a:ext uri="{FF2B5EF4-FFF2-40B4-BE49-F238E27FC236}">
                <a16:creationId xmlns:a16="http://schemas.microsoft.com/office/drawing/2014/main" id="{C2157EEF-CF86-4765-B119-FFC59B51A77B}"/>
              </a:ext>
            </a:extLst>
          </p:cNvPr>
          <p:cNvSpPr txBox="1">
            <a:spLocks/>
          </p:cNvSpPr>
          <p:nvPr/>
        </p:nvSpPr>
        <p:spPr>
          <a:xfrm>
            <a:off x="8214360" y="1846052"/>
            <a:ext cx="2941320" cy="736282"/>
          </a:xfrm>
          <a:prstGeom prst="rect">
            <a:avLst/>
          </a:prstGeom>
          <a:noFill/>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pPr algn="ctr"/>
            <a:r>
              <a:rPr lang="en-PH" dirty="0"/>
              <a:t>Others (</a:t>
            </a:r>
            <a:r>
              <a:rPr lang="en-PH" dirty="0" err="1"/>
              <a:t>basemaps</a:t>
            </a:r>
            <a:r>
              <a:rPr lang="en-PH" dirty="0"/>
              <a:t>)</a:t>
            </a:r>
          </a:p>
        </p:txBody>
      </p:sp>
      <p:sp>
        <p:nvSpPr>
          <p:cNvPr id="15" name="Content Placeholder 10">
            <a:extLst>
              <a:ext uri="{FF2B5EF4-FFF2-40B4-BE49-F238E27FC236}">
                <a16:creationId xmlns:a16="http://schemas.microsoft.com/office/drawing/2014/main" id="{4357603B-4CF0-4C18-B086-38D41ADD434B}"/>
              </a:ext>
            </a:extLst>
          </p:cNvPr>
          <p:cNvSpPr txBox="1">
            <a:spLocks/>
          </p:cNvSpPr>
          <p:nvPr/>
        </p:nvSpPr>
        <p:spPr>
          <a:xfrm>
            <a:off x="8214360" y="2582334"/>
            <a:ext cx="2941320" cy="3378200"/>
          </a:xfrm>
          <a:prstGeom prst="rect">
            <a:avLst/>
          </a:prstGeom>
          <a:no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PH" dirty="0"/>
              <a:t>Landsat (</a:t>
            </a:r>
            <a:r>
              <a:rPr lang="en-PH" dirty="0" err="1"/>
              <a:t>Basemap</a:t>
            </a:r>
            <a:r>
              <a:rPr lang="en-PH" dirty="0"/>
              <a:t>)</a:t>
            </a:r>
          </a:p>
          <a:p>
            <a:pPr>
              <a:buFont typeface="Wingdings" panose="05000000000000000000" pitchFamily="2" charset="2"/>
              <a:buChar char="§"/>
            </a:pPr>
            <a:r>
              <a:rPr lang="en-PH" dirty="0"/>
              <a:t>Municipal Boundary </a:t>
            </a:r>
          </a:p>
        </p:txBody>
      </p:sp>
    </p:spTree>
    <p:extLst>
      <p:ext uri="{BB962C8B-B14F-4D97-AF65-F5344CB8AC3E}">
        <p14:creationId xmlns:p14="http://schemas.microsoft.com/office/powerpoint/2010/main" val="3168006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picture containing text, map&#10;&#10;Description automatically generated">
            <a:extLst>
              <a:ext uri="{FF2B5EF4-FFF2-40B4-BE49-F238E27FC236}">
                <a16:creationId xmlns:a16="http://schemas.microsoft.com/office/drawing/2014/main" id="{FF9A3785-569F-4BCB-9E4A-D5D41D0A6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740" y="936118"/>
            <a:ext cx="3204599" cy="2657717"/>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
        <p:nvSpPr>
          <p:cNvPr id="45" name="Rectangle 44">
            <a:extLst>
              <a:ext uri="{FF2B5EF4-FFF2-40B4-BE49-F238E27FC236}">
                <a16:creationId xmlns:a16="http://schemas.microsoft.com/office/drawing/2014/main" id="{D9C53222-5540-4308-AA02-C5D2C7E22625}"/>
              </a:ext>
            </a:extLst>
          </p:cNvPr>
          <p:cNvSpPr/>
          <p:nvPr/>
        </p:nvSpPr>
        <p:spPr>
          <a:xfrm>
            <a:off x="3047997" y="0"/>
            <a:ext cx="14478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Methods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Data Analysis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12</a:t>
            </a:fld>
            <a:endParaRPr lang="en-PH"/>
          </a:p>
        </p:txBody>
      </p:sp>
      <p:grpSp>
        <p:nvGrpSpPr>
          <p:cNvPr id="4" name="Group 3">
            <a:extLst>
              <a:ext uri="{FF2B5EF4-FFF2-40B4-BE49-F238E27FC236}">
                <a16:creationId xmlns:a16="http://schemas.microsoft.com/office/drawing/2014/main" id="{D84342E1-3348-42BF-84F5-7BB2A69BCB77}"/>
              </a:ext>
            </a:extLst>
          </p:cNvPr>
          <p:cNvGrpSpPr/>
          <p:nvPr/>
        </p:nvGrpSpPr>
        <p:grpSpPr>
          <a:xfrm>
            <a:off x="10068898" y="2620457"/>
            <a:ext cx="610838" cy="610838"/>
            <a:chOff x="8587828" y="2556607"/>
            <a:chExt cx="718040" cy="718040"/>
          </a:xfrm>
        </p:grpSpPr>
        <p:sp>
          <p:nvSpPr>
            <p:cNvPr id="5" name="Shape 1803">
              <a:extLst>
                <a:ext uri="{FF2B5EF4-FFF2-40B4-BE49-F238E27FC236}">
                  <a16:creationId xmlns:a16="http://schemas.microsoft.com/office/drawing/2014/main" id="{E99B7C26-B699-4C57-AC44-B822675D87BB}"/>
                </a:ext>
              </a:extLst>
            </p:cNvPr>
            <p:cNvSpPr/>
            <p:nvPr/>
          </p:nvSpPr>
          <p:spPr>
            <a:xfrm>
              <a:off x="8587828"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6" name="Shape 1804">
              <a:extLst>
                <a:ext uri="{FF2B5EF4-FFF2-40B4-BE49-F238E27FC236}">
                  <a16:creationId xmlns:a16="http://schemas.microsoft.com/office/drawing/2014/main" id="{F02994CE-4EE1-46B1-9BF4-75E70B684C9B}"/>
                </a:ext>
              </a:extLst>
            </p:cNvPr>
            <p:cNvSpPr/>
            <p:nvPr/>
          </p:nvSpPr>
          <p:spPr>
            <a:xfrm>
              <a:off x="8823828" y="2705294"/>
              <a:ext cx="248170" cy="24818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7" name="Group 6">
            <a:extLst>
              <a:ext uri="{FF2B5EF4-FFF2-40B4-BE49-F238E27FC236}">
                <a16:creationId xmlns:a16="http://schemas.microsoft.com/office/drawing/2014/main" id="{7CB2D010-C3AD-4FC5-A223-2E6E9D3CA210}"/>
              </a:ext>
            </a:extLst>
          </p:cNvPr>
          <p:cNvGrpSpPr/>
          <p:nvPr/>
        </p:nvGrpSpPr>
        <p:grpSpPr>
          <a:xfrm>
            <a:off x="7186018" y="4441238"/>
            <a:ext cx="610838" cy="610838"/>
            <a:chOff x="5199004" y="4696935"/>
            <a:chExt cx="718040" cy="718040"/>
          </a:xfrm>
        </p:grpSpPr>
        <p:sp>
          <p:nvSpPr>
            <p:cNvPr id="8" name="Shape 1806">
              <a:extLst>
                <a:ext uri="{FF2B5EF4-FFF2-40B4-BE49-F238E27FC236}">
                  <a16:creationId xmlns:a16="http://schemas.microsoft.com/office/drawing/2014/main" id="{6A9B7083-F8A6-41CA-918E-7E43B4E66183}"/>
                </a:ext>
              </a:extLst>
            </p:cNvPr>
            <p:cNvSpPr/>
            <p:nvPr/>
          </p:nvSpPr>
          <p:spPr>
            <a:xfrm>
              <a:off x="5199004" y="4696935"/>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9" name="Shape 1807">
              <a:extLst>
                <a:ext uri="{FF2B5EF4-FFF2-40B4-BE49-F238E27FC236}">
                  <a16:creationId xmlns:a16="http://schemas.microsoft.com/office/drawing/2014/main" id="{161BE7AC-DBA8-46FE-A618-CB3380C9F7E3}"/>
                </a:ext>
              </a:extLst>
            </p:cNvPr>
            <p:cNvSpPr/>
            <p:nvPr/>
          </p:nvSpPr>
          <p:spPr>
            <a:xfrm>
              <a:off x="5416808" y="4985738"/>
              <a:ext cx="282431" cy="28901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10" name="Group 9">
            <a:extLst>
              <a:ext uri="{FF2B5EF4-FFF2-40B4-BE49-F238E27FC236}">
                <a16:creationId xmlns:a16="http://schemas.microsoft.com/office/drawing/2014/main" id="{D713EA42-0F61-4C88-BE94-E929671BA828}"/>
              </a:ext>
            </a:extLst>
          </p:cNvPr>
          <p:cNvGrpSpPr/>
          <p:nvPr/>
        </p:nvGrpSpPr>
        <p:grpSpPr>
          <a:xfrm>
            <a:off x="4249338" y="2620457"/>
            <a:ext cx="610838" cy="610838"/>
            <a:chOff x="1746937" y="2556607"/>
            <a:chExt cx="718040" cy="718040"/>
          </a:xfrm>
        </p:grpSpPr>
        <p:sp>
          <p:nvSpPr>
            <p:cNvPr id="11" name="Shape 1809">
              <a:extLst>
                <a:ext uri="{FF2B5EF4-FFF2-40B4-BE49-F238E27FC236}">
                  <a16:creationId xmlns:a16="http://schemas.microsoft.com/office/drawing/2014/main" id="{2FB7E4FC-1650-40AF-A546-CCBC5D673D78}"/>
                </a:ext>
              </a:extLst>
            </p:cNvPr>
            <p:cNvSpPr/>
            <p:nvPr/>
          </p:nvSpPr>
          <p:spPr>
            <a:xfrm>
              <a:off x="1746937"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2" name="Shape 1810">
              <a:extLst>
                <a:ext uri="{FF2B5EF4-FFF2-40B4-BE49-F238E27FC236}">
                  <a16:creationId xmlns:a16="http://schemas.microsoft.com/office/drawing/2014/main" id="{FEC6E3E3-B054-4EB4-8FA5-65CCA2F14B5F}"/>
                </a:ext>
              </a:extLst>
            </p:cNvPr>
            <p:cNvSpPr/>
            <p:nvPr/>
          </p:nvSpPr>
          <p:spPr>
            <a:xfrm>
              <a:off x="1961447" y="2708113"/>
              <a:ext cx="289020" cy="28901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3" name="Shape 1815">
            <a:extLst>
              <a:ext uri="{FF2B5EF4-FFF2-40B4-BE49-F238E27FC236}">
                <a16:creationId xmlns:a16="http://schemas.microsoft.com/office/drawing/2014/main" id="{D114D1B1-FCFB-4C29-9FF6-33EDC7B9DAD7}"/>
              </a:ext>
            </a:extLst>
          </p:cNvPr>
          <p:cNvSpPr/>
          <p:nvPr/>
        </p:nvSpPr>
        <p:spPr>
          <a:xfrm>
            <a:off x="3047999" y="379081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sz="3200"/>
          </a:p>
        </p:txBody>
      </p:sp>
      <p:grpSp>
        <p:nvGrpSpPr>
          <p:cNvPr id="14" name="Group 1818">
            <a:extLst>
              <a:ext uri="{FF2B5EF4-FFF2-40B4-BE49-F238E27FC236}">
                <a16:creationId xmlns:a16="http://schemas.microsoft.com/office/drawing/2014/main" id="{13EFE07F-D74B-4960-AB12-848F660EBDE1}"/>
              </a:ext>
            </a:extLst>
          </p:cNvPr>
          <p:cNvGrpSpPr/>
          <p:nvPr/>
        </p:nvGrpSpPr>
        <p:grpSpPr>
          <a:xfrm>
            <a:off x="3835775" y="3063857"/>
            <a:ext cx="1767239" cy="556049"/>
            <a:chOff x="0" y="0"/>
            <a:chExt cx="4153686" cy="1306925"/>
          </a:xfrm>
        </p:grpSpPr>
        <p:sp>
          <p:nvSpPr>
            <p:cNvPr id="15" name="Shape 1816">
              <a:extLst>
                <a:ext uri="{FF2B5EF4-FFF2-40B4-BE49-F238E27FC236}">
                  <a16:creationId xmlns:a16="http://schemas.microsoft.com/office/drawing/2014/main" id="{44B02814-479C-4FC6-B042-EE71B0531A35}"/>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6" name="Shape 1817">
              <a:extLst>
                <a:ext uri="{FF2B5EF4-FFF2-40B4-BE49-F238E27FC236}">
                  <a16:creationId xmlns:a16="http://schemas.microsoft.com/office/drawing/2014/main" id="{3969681C-7C9C-4DE2-A035-563BE44F7441}"/>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7" name="Shape 1819">
            <a:extLst>
              <a:ext uri="{FF2B5EF4-FFF2-40B4-BE49-F238E27FC236}">
                <a16:creationId xmlns:a16="http://schemas.microsoft.com/office/drawing/2014/main" id="{5644A828-22EA-40E7-B957-49B532A9A8DD}"/>
              </a:ext>
            </a:extLst>
          </p:cNvPr>
          <p:cNvSpPr/>
          <p:nvPr/>
        </p:nvSpPr>
        <p:spPr>
          <a:xfrm>
            <a:off x="4501848"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8" name="Shape 1822">
            <a:extLst>
              <a:ext uri="{FF2B5EF4-FFF2-40B4-BE49-F238E27FC236}">
                <a16:creationId xmlns:a16="http://schemas.microsoft.com/office/drawing/2014/main" id="{44D00DFD-08B5-4DBF-B86F-2B33947BE6E4}"/>
              </a:ext>
            </a:extLst>
          </p:cNvPr>
          <p:cNvSpPr/>
          <p:nvPr/>
        </p:nvSpPr>
        <p:spPr>
          <a:xfrm>
            <a:off x="7420333" y="379081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nvGrpSpPr>
          <p:cNvPr id="19" name="Group 1825">
            <a:extLst>
              <a:ext uri="{FF2B5EF4-FFF2-40B4-BE49-F238E27FC236}">
                <a16:creationId xmlns:a16="http://schemas.microsoft.com/office/drawing/2014/main" id="{E76E7042-B48B-4C12-B1B0-333306ECB7C8}"/>
              </a:ext>
            </a:extLst>
          </p:cNvPr>
          <p:cNvGrpSpPr/>
          <p:nvPr/>
        </p:nvGrpSpPr>
        <p:grpSpPr>
          <a:xfrm rot="10800000" flipH="1">
            <a:off x="6763698" y="4061977"/>
            <a:ext cx="1767240" cy="556049"/>
            <a:chOff x="0" y="0"/>
            <a:chExt cx="4153686" cy="1306925"/>
          </a:xfrm>
        </p:grpSpPr>
        <p:sp>
          <p:nvSpPr>
            <p:cNvPr id="20" name="Shape 1823">
              <a:extLst>
                <a:ext uri="{FF2B5EF4-FFF2-40B4-BE49-F238E27FC236}">
                  <a16:creationId xmlns:a16="http://schemas.microsoft.com/office/drawing/2014/main" id="{C251366D-DEC7-4E6E-988D-4B817D9362E8}"/>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1" name="Shape 1824">
              <a:extLst>
                <a:ext uri="{FF2B5EF4-FFF2-40B4-BE49-F238E27FC236}">
                  <a16:creationId xmlns:a16="http://schemas.microsoft.com/office/drawing/2014/main" id="{ED57B684-DF41-4FDF-B647-C61E3656C68F}"/>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22" name="Group 1830">
            <a:extLst>
              <a:ext uri="{FF2B5EF4-FFF2-40B4-BE49-F238E27FC236}">
                <a16:creationId xmlns:a16="http://schemas.microsoft.com/office/drawing/2014/main" id="{7749E35F-892B-4A0A-A8C7-F03D8DC16781}"/>
              </a:ext>
            </a:extLst>
          </p:cNvPr>
          <p:cNvGrpSpPr/>
          <p:nvPr/>
        </p:nvGrpSpPr>
        <p:grpSpPr>
          <a:xfrm>
            <a:off x="9661489" y="3063857"/>
            <a:ext cx="1767239" cy="556049"/>
            <a:chOff x="0" y="0"/>
            <a:chExt cx="4153686" cy="1306925"/>
          </a:xfrm>
        </p:grpSpPr>
        <p:sp>
          <p:nvSpPr>
            <p:cNvPr id="23" name="Shape 1828">
              <a:extLst>
                <a:ext uri="{FF2B5EF4-FFF2-40B4-BE49-F238E27FC236}">
                  <a16:creationId xmlns:a16="http://schemas.microsoft.com/office/drawing/2014/main" id="{9B56E1EA-869E-49D4-97B0-AAE826C51EDB}"/>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4" name="Shape 1829">
              <a:extLst>
                <a:ext uri="{FF2B5EF4-FFF2-40B4-BE49-F238E27FC236}">
                  <a16:creationId xmlns:a16="http://schemas.microsoft.com/office/drawing/2014/main" id="{88573218-4E9B-4593-9125-E593E9CA2794}"/>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25" name="Shape 1831">
            <a:extLst>
              <a:ext uri="{FF2B5EF4-FFF2-40B4-BE49-F238E27FC236}">
                <a16:creationId xmlns:a16="http://schemas.microsoft.com/office/drawing/2014/main" id="{9C92A2E1-E30A-4AE6-80CA-F51E5F465DAE}"/>
              </a:ext>
            </a:extLst>
          </p:cNvPr>
          <p:cNvSpPr/>
          <p:nvPr/>
        </p:nvSpPr>
        <p:spPr>
          <a:xfrm>
            <a:off x="10327561"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6" name="Shape 1834">
            <a:extLst>
              <a:ext uri="{FF2B5EF4-FFF2-40B4-BE49-F238E27FC236}">
                <a16:creationId xmlns:a16="http://schemas.microsoft.com/office/drawing/2014/main" id="{9D5A5491-9A31-4849-92F9-209FE5696D1C}"/>
              </a:ext>
            </a:extLst>
          </p:cNvPr>
          <p:cNvSpPr/>
          <p:nvPr/>
        </p:nvSpPr>
        <p:spPr>
          <a:xfrm>
            <a:off x="3047999" y="379081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7" name="Shape 1835">
            <a:extLst>
              <a:ext uri="{FF2B5EF4-FFF2-40B4-BE49-F238E27FC236}">
                <a16:creationId xmlns:a16="http://schemas.microsoft.com/office/drawing/2014/main" id="{C8196E32-9543-4B91-BBC9-F3A51699B88C}"/>
              </a:ext>
            </a:extLst>
          </p:cNvPr>
          <p:cNvSpPr/>
          <p:nvPr/>
        </p:nvSpPr>
        <p:spPr>
          <a:xfrm>
            <a:off x="4618498"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8" name="Shape 1836">
            <a:extLst>
              <a:ext uri="{FF2B5EF4-FFF2-40B4-BE49-F238E27FC236}">
                <a16:creationId xmlns:a16="http://schemas.microsoft.com/office/drawing/2014/main" id="{C0DFF1BE-9264-4ECD-82ED-5386C8AACF4C}"/>
              </a:ext>
            </a:extLst>
          </p:cNvPr>
          <p:cNvSpPr/>
          <p:nvPr/>
        </p:nvSpPr>
        <p:spPr>
          <a:xfrm>
            <a:off x="7527117"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9" name="Shape 1837">
            <a:extLst>
              <a:ext uri="{FF2B5EF4-FFF2-40B4-BE49-F238E27FC236}">
                <a16:creationId xmlns:a16="http://schemas.microsoft.com/office/drawing/2014/main" id="{D339B87F-18D6-4F9A-B9D6-67B13704D477}"/>
              </a:ext>
            </a:extLst>
          </p:cNvPr>
          <p:cNvSpPr/>
          <p:nvPr/>
        </p:nvSpPr>
        <p:spPr>
          <a:xfrm>
            <a:off x="10432955" y="379081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30" name="TextBox 29">
            <a:extLst>
              <a:ext uri="{FF2B5EF4-FFF2-40B4-BE49-F238E27FC236}">
                <a16:creationId xmlns:a16="http://schemas.microsoft.com/office/drawing/2014/main" id="{9BBFC507-44C1-42F7-BFFB-9743FA92A8B1}"/>
              </a:ext>
            </a:extLst>
          </p:cNvPr>
          <p:cNvSpPr txBox="1"/>
          <p:nvPr/>
        </p:nvSpPr>
        <p:spPr>
          <a:xfrm>
            <a:off x="3835775" y="3159388"/>
            <a:ext cx="759215" cy="230832"/>
          </a:xfrm>
          <a:prstGeom prst="rect">
            <a:avLst/>
          </a:prstGeom>
          <a:noFill/>
        </p:spPr>
        <p:txBody>
          <a:bodyPr wrap="square" lIns="0" tIns="0" rIns="0" bIns="0" rtlCol="0">
            <a:spAutoFit/>
          </a:bodyPr>
          <a:lstStyle/>
          <a:p>
            <a:pPr algn="ctr"/>
            <a:r>
              <a:rPr lang="en-GB" sz="1500" dirty="0">
                <a:solidFill>
                  <a:schemeClr val="bg1"/>
                </a:solidFill>
                <a:latin typeface="Century Schoolbook" panose="02040604050505020304" pitchFamily="18" charset="0"/>
              </a:rPr>
              <a:t>Get</a:t>
            </a:r>
          </a:p>
        </p:txBody>
      </p:sp>
      <p:sp>
        <p:nvSpPr>
          <p:cNvPr id="31" name="TextBox 30">
            <a:extLst>
              <a:ext uri="{FF2B5EF4-FFF2-40B4-BE49-F238E27FC236}">
                <a16:creationId xmlns:a16="http://schemas.microsoft.com/office/drawing/2014/main" id="{52C0E6DD-7523-4EF4-8AF2-8E4D4E0A8A51}"/>
              </a:ext>
            </a:extLst>
          </p:cNvPr>
          <p:cNvSpPr txBox="1"/>
          <p:nvPr/>
        </p:nvSpPr>
        <p:spPr>
          <a:xfrm>
            <a:off x="9622457" y="3167672"/>
            <a:ext cx="759215" cy="230832"/>
          </a:xfrm>
          <a:prstGeom prst="rect">
            <a:avLst/>
          </a:prstGeom>
          <a:noFill/>
        </p:spPr>
        <p:txBody>
          <a:bodyPr wrap="square" lIns="0" tIns="0" rIns="0" bIns="0" rtlCol="0">
            <a:spAutoFit/>
          </a:bodyPr>
          <a:lstStyle/>
          <a:p>
            <a:pPr algn="ctr"/>
            <a:r>
              <a:rPr lang="en-GB" sz="1500" dirty="0">
                <a:solidFill>
                  <a:schemeClr val="bg1"/>
                </a:solidFill>
                <a:latin typeface="+mj-lt"/>
              </a:rPr>
              <a:t>Buffer</a:t>
            </a:r>
          </a:p>
        </p:txBody>
      </p:sp>
      <p:sp>
        <p:nvSpPr>
          <p:cNvPr id="32" name="TextBox 31">
            <a:extLst>
              <a:ext uri="{FF2B5EF4-FFF2-40B4-BE49-F238E27FC236}">
                <a16:creationId xmlns:a16="http://schemas.microsoft.com/office/drawing/2014/main" id="{1446DA74-C061-4A31-A00A-5A6F2CD854A3}"/>
              </a:ext>
            </a:extLst>
          </p:cNvPr>
          <p:cNvSpPr txBox="1"/>
          <p:nvPr/>
        </p:nvSpPr>
        <p:spPr>
          <a:xfrm>
            <a:off x="6750999" y="4297690"/>
            <a:ext cx="759215" cy="230832"/>
          </a:xfrm>
          <a:prstGeom prst="rect">
            <a:avLst/>
          </a:prstGeom>
          <a:noFill/>
        </p:spPr>
        <p:txBody>
          <a:bodyPr wrap="square" lIns="0" tIns="0" rIns="0" bIns="0" rtlCol="0">
            <a:spAutoFit/>
          </a:bodyPr>
          <a:lstStyle/>
          <a:p>
            <a:pPr algn="ctr"/>
            <a:r>
              <a:rPr lang="en-GB" sz="1500" dirty="0">
                <a:solidFill>
                  <a:schemeClr val="bg1"/>
                </a:solidFill>
              </a:rPr>
              <a:t>Get</a:t>
            </a:r>
          </a:p>
        </p:txBody>
      </p:sp>
      <p:sp>
        <p:nvSpPr>
          <p:cNvPr id="33" name="Text Placeholder 2">
            <a:extLst>
              <a:ext uri="{FF2B5EF4-FFF2-40B4-BE49-F238E27FC236}">
                <a16:creationId xmlns:a16="http://schemas.microsoft.com/office/drawing/2014/main" id="{5D2290C6-E870-4049-8AB5-AE00A502266E}"/>
              </a:ext>
            </a:extLst>
          </p:cNvPr>
          <p:cNvSpPr txBox="1">
            <a:spLocks/>
          </p:cNvSpPr>
          <p:nvPr/>
        </p:nvSpPr>
        <p:spPr>
          <a:xfrm>
            <a:off x="4516768" y="3063856"/>
            <a:ext cx="1086247"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Mangrove Data</a:t>
            </a:r>
          </a:p>
        </p:txBody>
      </p:sp>
      <p:sp>
        <p:nvSpPr>
          <p:cNvPr id="34" name="Text Placeholder 2">
            <a:extLst>
              <a:ext uri="{FF2B5EF4-FFF2-40B4-BE49-F238E27FC236}">
                <a16:creationId xmlns:a16="http://schemas.microsoft.com/office/drawing/2014/main" id="{DEDB2648-E100-4AE8-B632-FE47802150A3}"/>
              </a:ext>
            </a:extLst>
          </p:cNvPr>
          <p:cNvSpPr txBox="1">
            <a:spLocks/>
          </p:cNvSpPr>
          <p:nvPr/>
        </p:nvSpPr>
        <p:spPr>
          <a:xfrm>
            <a:off x="10151981" y="3076556"/>
            <a:ext cx="1086248"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Data</a:t>
            </a:r>
          </a:p>
        </p:txBody>
      </p:sp>
      <p:sp>
        <p:nvSpPr>
          <p:cNvPr id="35" name="Text Placeholder 2">
            <a:extLst>
              <a:ext uri="{FF2B5EF4-FFF2-40B4-BE49-F238E27FC236}">
                <a16:creationId xmlns:a16="http://schemas.microsoft.com/office/drawing/2014/main" id="{FA8BCCFF-EEF7-49A1-9F66-3F1DA45B462B}"/>
              </a:ext>
            </a:extLst>
          </p:cNvPr>
          <p:cNvSpPr txBox="1">
            <a:spLocks/>
          </p:cNvSpPr>
          <p:nvPr/>
        </p:nvSpPr>
        <p:spPr>
          <a:xfrm>
            <a:off x="7444690" y="4207815"/>
            <a:ext cx="1086248" cy="404043"/>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solidFill>
                  <a:schemeClr val="accent1"/>
                </a:solidFill>
              </a:rPr>
              <a:t>Factors</a:t>
            </a:r>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3" name="Picture 42" descr="A picture containing kite, flying, map, text&#10;&#10;Description automatically generated">
            <a:extLst>
              <a:ext uri="{FF2B5EF4-FFF2-40B4-BE49-F238E27FC236}">
                <a16:creationId xmlns:a16="http://schemas.microsoft.com/office/drawing/2014/main" id="{CCF807CE-3C3A-4ECF-9261-3B99155F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538" y="3923886"/>
            <a:ext cx="3204599" cy="2657716"/>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0" name="Picture 49" descr="A close up of a logo&#10;&#10;Description automatically generated">
            <a:extLst>
              <a:ext uri="{FF2B5EF4-FFF2-40B4-BE49-F238E27FC236}">
                <a16:creationId xmlns:a16="http://schemas.microsoft.com/office/drawing/2014/main" id="{DD590423-FECD-4E85-8AB4-E67590B17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8356" y="3923885"/>
            <a:ext cx="3204599" cy="2657717"/>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70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500"/>
                                        <p:tgtEl>
                                          <p:spTgt spid="33">
                                            <p:txEl>
                                              <p:pRg st="0" end="0"/>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1000"/>
                                        <p:tgtEl>
                                          <p:spTgt spid="43"/>
                                        </p:tgtEl>
                                      </p:cBhvr>
                                    </p:animEffect>
                                    <p:anim calcmode="lin" valueType="num">
                                      <p:cBhvr>
                                        <p:cTn id="34" dur="1000" fill="hold"/>
                                        <p:tgtEl>
                                          <p:spTgt spid="43"/>
                                        </p:tgtEl>
                                        <p:attrNameLst>
                                          <p:attrName>ppt_x</p:attrName>
                                        </p:attrNameLst>
                                      </p:cBhvr>
                                      <p:tavLst>
                                        <p:tav tm="0">
                                          <p:val>
                                            <p:strVal val="#ppt_x"/>
                                          </p:val>
                                        </p:tav>
                                        <p:tav tm="100000">
                                          <p:val>
                                            <p:strVal val="#ppt_x"/>
                                          </p:val>
                                        </p:tav>
                                      </p:tavLst>
                                    </p:anim>
                                    <p:anim calcmode="lin" valueType="num">
                                      <p:cBhvr>
                                        <p:cTn id="35"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500"/>
                                        <p:tgtEl>
                                          <p:spTgt spid="35">
                                            <p:txEl>
                                              <p:pRg st="0" end="0"/>
                                            </p:txEl>
                                          </p:spTgt>
                                        </p:tgtEl>
                                      </p:cBhvr>
                                    </p:animEffect>
                                  </p:childTnLst>
                                </p:cTn>
                              </p:par>
                            </p:childTnLst>
                          </p:cTn>
                        </p:par>
                        <p:par>
                          <p:cTn id="55" fill="hold">
                            <p:stCondLst>
                              <p:cond delay="1500"/>
                            </p:stCondLst>
                            <p:childTnLst>
                              <p:par>
                                <p:cTn id="56" presetID="22" presetClass="entr" presetSubtype="1"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500"/>
                                        <p:tgtEl>
                                          <p:spTgt spid="7"/>
                                        </p:tgtEl>
                                      </p:cBhvr>
                                    </p:animEffect>
                                  </p:childTnLst>
                                </p:cTn>
                              </p:par>
                            </p:childTnLst>
                          </p:cTn>
                        </p:par>
                        <p:par>
                          <p:cTn id="59" fill="hold">
                            <p:stCondLst>
                              <p:cond delay="2000"/>
                            </p:stCondLst>
                            <p:childTnLst>
                              <p:par>
                                <p:cTn id="60" presetID="42" presetClass="entr" presetSubtype="0" fill="hold" nodeType="after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fade">
                                      <p:cBhvr>
                                        <p:cTn id="62" dur="1000"/>
                                        <p:tgtEl>
                                          <p:spTgt spid="48"/>
                                        </p:tgtEl>
                                      </p:cBhvr>
                                    </p:animEffect>
                                    <p:anim calcmode="lin" valueType="num">
                                      <p:cBhvr>
                                        <p:cTn id="63" dur="1000" fill="hold"/>
                                        <p:tgtEl>
                                          <p:spTgt spid="48"/>
                                        </p:tgtEl>
                                        <p:attrNameLst>
                                          <p:attrName>ppt_x</p:attrName>
                                        </p:attrNameLst>
                                      </p:cBhvr>
                                      <p:tavLst>
                                        <p:tav tm="0">
                                          <p:val>
                                            <p:strVal val="#ppt_x"/>
                                          </p:val>
                                        </p:tav>
                                        <p:tav tm="100000">
                                          <p:val>
                                            <p:strVal val="#ppt_x"/>
                                          </p:val>
                                        </p:tav>
                                      </p:tavLst>
                                    </p:anim>
                                    <p:anim calcmode="lin" valueType="num">
                                      <p:cBhvr>
                                        <p:cTn id="6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fade">
                                      <p:cBhvr>
                                        <p:cTn id="83" dur="500"/>
                                        <p:tgtEl>
                                          <p:spTgt spid="34">
                                            <p:txEl>
                                              <p:pRg st="0" end="0"/>
                                            </p:txEl>
                                          </p:spTgt>
                                        </p:tgtEl>
                                      </p:cBhvr>
                                    </p:animEffect>
                                  </p:childTnLst>
                                </p:cTn>
                              </p:par>
                            </p:childTnLst>
                          </p:cTn>
                        </p:par>
                        <p:par>
                          <p:cTn id="84" fill="hold">
                            <p:stCondLst>
                              <p:cond delay="1500"/>
                            </p:stCondLst>
                            <p:childTnLst>
                              <p:par>
                                <p:cTn id="85" presetID="22" presetClass="entr" presetSubtype="4"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childTnLst>
                          </p:cTn>
                        </p:par>
                        <p:par>
                          <p:cTn id="92" fill="hold">
                            <p:stCondLst>
                              <p:cond delay="2500"/>
                            </p:stCondLst>
                            <p:childTnLst>
                              <p:par>
                                <p:cTn id="93" presetID="42" presetClass="entr" presetSubtype="0" fill="hold" nodeType="after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1000"/>
                                        <p:tgtEl>
                                          <p:spTgt spid="50"/>
                                        </p:tgtEl>
                                      </p:cBhvr>
                                    </p:animEffect>
                                    <p:anim calcmode="lin" valueType="num">
                                      <p:cBhvr>
                                        <p:cTn id="96" dur="1000" fill="hold"/>
                                        <p:tgtEl>
                                          <p:spTgt spid="50"/>
                                        </p:tgtEl>
                                        <p:attrNameLst>
                                          <p:attrName>ppt_x</p:attrName>
                                        </p:attrNameLst>
                                      </p:cBhvr>
                                      <p:tavLst>
                                        <p:tav tm="0">
                                          <p:val>
                                            <p:strVal val="#ppt_x"/>
                                          </p:val>
                                        </p:tav>
                                        <p:tav tm="100000">
                                          <p:val>
                                            <p:strVal val="#ppt_x"/>
                                          </p:val>
                                        </p:tav>
                                      </p:tavLst>
                                    </p:anim>
                                    <p:anim calcmode="lin" valueType="num">
                                      <p:cBhvr>
                                        <p:cTn id="97"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5" grpId="0" animBg="1"/>
      <p:bldP spid="26" grpId="0" animBg="1"/>
      <p:bldP spid="27" grpId="0" animBg="1"/>
      <p:bldP spid="28" grpId="0" animBg="1"/>
      <p:bldP spid="29" grpId="0" animBg="1"/>
      <p:bldP spid="30" grpId="0"/>
      <p:bldP spid="31" grpId="0"/>
      <p:bldP spid="32" grpId="0"/>
      <p:bldP spid="33" grpId="0" build="p"/>
      <p:bldP spid="34" grpId="0" build="p"/>
      <p:bldP spid="3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9C53222-5540-4308-AA02-C5D2C7E22625}"/>
              </a:ext>
            </a:extLst>
          </p:cNvPr>
          <p:cNvSpPr/>
          <p:nvPr/>
        </p:nvSpPr>
        <p:spPr>
          <a:xfrm>
            <a:off x="3047997" y="0"/>
            <a:ext cx="14478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Methods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Data Analysis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13</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0" name="Picture 49" descr="A close up of a logo&#10;&#10;Description automatically generated">
            <a:extLst>
              <a:ext uri="{FF2B5EF4-FFF2-40B4-BE49-F238E27FC236}">
                <a16:creationId xmlns:a16="http://schemas.microsoft.com/office/drawing/2014/main" id="{DD590423-FECD-4E85-8AB4-E67590B17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0084" y="412284"/>
            <a:ext cx="7274938" cy="6033431"/>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
        <p:nvSpPr>
          <p:cNvPr id="47" name="Title 41">
            <a:extLst>
              <a:ext uri="{FF2B5EF4-FFF2-40B4-BE49-F238E27FC236}">
                <a16:creationId xmlns:a16="http://schemas.microsoft.com/office/drawing/2014/main" id="{1B119159-7516-4352-9F79-A01C08D4470D}"/>
              </a:ext>
            </a:extLst>
          </p:cNvPr>
          <p:cNvSpPr txBox="1">
            <a:spLocks/>
          </p:cNvSpPr>
          <p:nvPr/>
        </p:nvSpPr>
        <p:spPr>
          <a:xfrm>
            <a:off x="6808026" y="1329066"/>
            <a:ext cx="2335977"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PH" sz="2800" i="1" dirty="0"/>
              <a:t>Factors</a:t>
            </a:r>
          </a:p>
        </p:txBody>
      </p:sp>
    </p:spTree>
    <p:extLst>
      <p:ext uri="{BB962C8B-B14F-4D97-AF65-F5344CB8AC3E}">
        <p14:creationId xmlns:p14="http://schemas.microsoft.com/office/powerpoint/2010/main" val="16172479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ood&#10;&#10;Description automatically generated">
            <a:extLst>
              <a:ext uri="{FF2B5EF4-FFF2-40B4-BE49-F238E27FC236}">
                <a16:creationId xmlns:a16="http://schemas.microsoft.com/office/drawing/2014/main" id="{574B3D14-53C9-4709-917C-9EAB10229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788" y="-28121"/>
            <a:ext cx="8507899" cy="6882482"/>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Buildings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14</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924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FDE46C65-4F96-4E8B-9173-B380E07525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788" y="-1260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Fishpond</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15</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74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in, clock&#10;&#10;Description automatically generated">
            <a:extLst>
              <a:ext uri="{FF2B5EF4-FFF2-40B4-BE49-F238E27FC236}">
                <a16:creationId xmlns:a16="http://schemas.microsoft.com/office/drawing/2014/main" id="{084E6798-5D7E-4A48-85BC-9D125F5855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900" y="-3176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Seaports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16</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0210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food&#10;&#10;Description automatically generated">
            <a:extLst>
              <a:ext uri="{FF2B5EF4-FFF2-40B4-BE49-F238E27FC236}">
                <a16:creationId xmlns:a16="http://schemas.microsoft.com/office/drawing/2014/main" id="{AD1214EB-71B1-42EB-8220-B9DF6156DD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8900" y="-1260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Roads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17</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7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8E14F742-CD51-46E9-A136-6DCA969141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788" y="-3176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Traffic</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18</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288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C05B5409-C17F-4F49-A842-2AA1A9A789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0874" y="-3176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11 Year Loss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19</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186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4DD9-7FF4-4A15-BD19-1E773AD86D10}"/>
              </a:ext>
            </a:extLst>
          </p:cNvPr>
          <p:cNvSpPr>
            <a:spLocks noGrp="1"/>
          </p:cNvSpPr>
          <p:nvPr>
            <p:ph type="title"/>
          </p:nvPr>
        </p:nvSpPr>
        <p:spPr/>
        <p:txBody>
          <a:bodyPr/>
          <a:lstStyle/>
          <a:p>
            <a:endParaRPr lang="en-PH"/>
          </a:p>
        </p:txBody>
      </p:sp>
      <p:pic>
        <p:nvPicPr>
          <p:cNvPr id="8" name="Content Placeholder 7" descr="Click me">
            <a:hlinkClick r:id="rId3"/>
            <a:extLst>
              <a:ext uri="{FF2B5EF4-FFF2-40B4-BE49-F238E27FC236}">
                <a16:creationId xmlns:a16="http://schemas.microsoft.com/office/drawing/2014/main" id="{DB651363-8EC6-47F4-B40F-9590568DB253}"/>
              </a:ext>
              <a:ext uri="{C183D7F6-B498-43B3-948B-1728B52AA6E4}">
                <adec:decorative xmlns:adec="http://schemas.microsoft.com/office/drawing/2017/decorative" val="0"/>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b="3758"/>
          <a:stretch/>
        </p:blipFill>
        <p:spPr>
          <a:xfrm>
            <a:off x="0" y="-1677713"/>
            <a:ext cx="12192000" cy="8303138"/>
          </a:xfrm>
        </p:spPr>
      </p:pic>
      <p:sp>
        <p:nvSpPr>
          <p:cNvPr id="4" name="Footer Placeholder 3">
            <a:extLst>
              <a:ext uri="{FF2B5EF4-FFF2-40B4-BE49-F238E27FC236}">
                <a16:creationId xmlns:a16="http://schemas.microsoft.com/office/drawing/2014/main" id="{651596FF-795C-4C7F-B607-00E1A8DA4854}"/>
              </a:ext>
            </a:extLst>
          </p:cNvPr>
          <p:cNvSpPr>
            <a:spLocks noGrp="1"/>
          </p:cNvSpPr>
          <p:nvPr>
            <p:ph type="ftr" sz="quarter" idx="11"/>
          </p:nvPr>
        </p:nvSpPr>
        <p:spPr>
          <a:xfrm>
            <a:off x="3686185" y="6566465"/>
            <a:ext cx="4822804" cy="365125"/>
          </a:xfrm>
        </p:spPr>
        <p:txBody>
          <a:bodyPr/>
          <a:lstStyle/>
          <a:p>
            <a:r>
              <a:rPr lang="en-US"/>
              <a:t>Mangrove Exposure in Mactan Island</a:t>
            </a:r>
            <a:endParaRPr lang="en-PH" dirty="0"/>
          </a:p>
        </p:txBody>
      </p:sp>
      <p:sp>
        <p:nvSpPr>
          <p:cNvPr id="5" name="Slide Number Placeholder 4">
            <a:extLst>
              <a:ext uri="{FF2B5EF4-FFF2-40B4-BE49-F238E27FC236}">
                <a16:creationId xmlns:a16="http://schemas.microsoft.com/office/drawing/2014/main" id="{91333130-EDFB-4216-9A4C-347624CF1186}"/>
              </a:ext>
            </a:extLst>
          </p:cNvPr>
          <p:cNvSpPr>
            <a:spLocks noGrp="1"/>
          </p:cNvSpPr>
          <p:nvPr>
            <p:ph type="sldNum" sz="quarter" idx="12"/>
          </p:nvPr>
        </p:nvSpPr>
        <p:spPr>
          <a:xfrm>
            <a:off x="9900458" y="6551225"/>
            <a:ext cx="1312025" cy="365125"/>
          </a:xfrm>
        </p:spPr>
        <p:txBody>
          <a:bodyPr/>
          <a:lstStyle/>
          <a:p>
            <a:fld id="{9F909BAD-3646-402D-AC30-3DBF86AA0FCB}" type="slidenum">
              <a:rPr lang="en-PH" smtClean="0"/>
              <a:t>2</a:t>
            </a:fld>
            <a:endParaRPr lang="en-PH"/>
          </a:p>
        </p:txBody>
      </p:sp>
    </p:spTree>
    <p:extLst>
      <p:ext uri="{BB962C8B-B14F-4D97-AF65-F5344CB8AC3E}">
        <p14:creationId xmlns:p14="http://schemas.microsoft.com/office/powerpoint/2010/main" val="3718068115"/>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chain, clock&#10;&#10;Description automatically generated">
            <a:extLst>
              <a:ext uri="{FF2B5EF4-FFF2-40B4-BE49-F238E27FC236}">
                <a16:creationId xmlns:a16="http://schemas.microsoft.com/office/drawing/2014/main" id="{415E682E-C194-4D47-A519-52D205866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9788" y="-12600"/>
            <a:ext cx="8508787" cy="6883200"/>
          </a:xfrm>
          <a:prstGeom prst="rect">
            <a:avLst/>
          </a:prstGeom>
        </p:spPr>
      </p:pic>
      <p:sp>
        <p:nvSpPr>
          <p:cNvPr id="45" name="Rectangle 44">
            <a:extLst>
              <a:ext uri="{FF2B5EF4-FFF2-40B4-BE49-F238E27FC236}">
                <a16:creationId xmlns:a16="http://schemas.microsoft.com/office/drawing/2014/main" id="{D9C53222-5540-4308-AA02-C5D2C7E22625}"/>
              </a:ext>
            </a:extLst>
          </p:cNvPr>
          <p:cNvSpPr/>
          <p:nvPr/>
        </p:nvSpPr>
        <p:spPr>
          <a:xfrm>
            <a:off x="3047998" y="0"/>
            <a:ext cx="60960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20 Year Loss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Factors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20</a:t>
            </a:fld>
            <a:endParaRPr lang="en-PH"/>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3625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descr="A picture containing text, map&#10;&#10;Description automatically generated">
            <a:extLst>
              <a:ext uri="{FF2B5EF4-FFF2-40B4-BE49-F238E27FC236}">
                <a16:creationId xmlns:a16="http://schemas.microsoft.com/office/drawing/2014/main" id="{FF9A3785-569F-4BCB-9E4A-D5D41D0A6B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1740" y="936118"/>
            <a:ext cx="3204599" cy="2657717"/>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
        <p:nvSpPr>
          <p:cNvPr id="45" name="Rectangle 44">
            <a:extLst>
              <a:ext uri="{FF2B5EF4-FFF2-40B4-BE49-F238E27FC236}">
                <a16:creationId xmlns:a16="http://schemas.microsoft.com/office/drawing/2014/main" id="{D9C53222-5540-4308-AA02-C5D2C7E22625}"/>
              </a:ext>
            </a:extLst>
          </p:cNvPr>
          <p:cNvSpPr/>
          <p:nvPr/>
        </p:nvSpPr>
        <p:spPr>
          <a:xfrm>
            <a:off x="3047997" y="0"/>
            <a:ext cx="14478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2" name="Title 41">
            <a:extLst>
              <a:ext uri="{FF2B5EF4-FFF2-40B4-BE49-F238E27FC236}">
                <a16:creationId xmlns:a16="http://schemas.microsoft.com/office/drawing/2014/main" id="{9D221430-89D8-4374-BAF7-A63796AA27E7}"/>
              </a:ext>
            </a:extLst>
          </p:cNvPr>
          <p:cNvSpPr>
            <a:spLocks noGrp="1"/>
          </p:cNvSpPr>
          <p:nvPr>
            <p:ph type="title"/>
          </p:nvPr>
        </p:nvSpPr>
        <p:spPr>
          <a:xfrm>
            <a:off x="457200" y="594359"/>
            <a:ext cx="2335977" cy="2286000"/>
          </a:xfrm>
        </p:spPr>
        <p:txBody>
          <a:bodyPr/>
          <a:lstStyle/>
          <a:p>
            <a:r>
              <a:rPr lang="en-PH" dirty="0"/>
              <a:t>Methods</a:t>
            </a:r>
          </a:p>
        </p:txBody>
      </p:sp>
      <p:sp>
        <p:nvSpPr>
          <p:cNvPr id="44" name="Text Placeholder 43">
            <a:extLst>
              <a:ext uri="{FF2B5EF4-FFF2-40B4-BE49-F238E27FC236}">
                <a16:creationId xmlns:a16="http://schemas.microsoft.com/office/drawing/2014/main" id="{7563288C-05E1-4603-8E20-C36F54712074}"/>
              </a:ext>
            </a:extLst>
          </p:cNvPr>
          <p:cNvSpPr>
            <a:spLocks noGrp="1"/>
          </p:cNvSpPr>
          <p:nvPr>
            <p:ph type="body" sz="half" idx="2"/>
          </p:nvPr>
        </p:nvSpPr>
        <p:spPr>
          <a:xfrm>
            <a:off x="457200" y="2926080"/>
            <a:ext cx="3200400" cy="3379124"/>
          </a:xfrm>
        </p:spPr>
        <p:txBody>
          <a:bodyPr/>
          <a:lstStyle/>
          <a:p>
            <a:r>
              <a:rPr lang="en-PH" i="1" dirty="0"/>
              <a:t>Data Analysis</a:t>
            </a:r>
          </a:p>
        </p:txBody>
      </p:sp>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a:xfrm>
            <a:off x="4800600" y="6579053"/>
            <a:ext cx="4648200" cy="365125"/>
          </a:xfrm>
        </p:spPr>
        <p:txBody>
          <a:bodyPr/>
          <a:lstStyle/>
          <a:p>
            <a:r>
              <a:rPr lang="en-US" dirty="0"/>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a:xfrm>
            <a:off x="9900458" y="6579053"/>
            <a:ext cx="1312025" cy="365125"/>
          </a:xfrm>
        </p:spPr>
        <p:txBody>
          <a:bodyPr/>
          <a:lstStyle/>
          <a:p>
            <a:fld id="{9F909BAD-3646-402D-AC30-3DBF86AA0FCB}" type="slidenum">
              <a:rPr lang="en-PH" smtClean="0"/>
              <a:t>21</a:t>
            </a:fld>
            <a:endParaRPr lang="en-PH"/>
          </a:p>
        </p:txBody>
      </p:sp>
      <p:grpSp>
        <p:nvGrpSpPr>
          <p:cNvPr id="4" name="Group 3">
            <a:extLst>
              <a:ext uri="{FF2B5EF4-FFF2-40B4-BE49-F238E27FC236}">
                <a16:creationId xmlns:a16="http://schemas.microsoft.com/office/drawing/2014/main" id="{D84342E1-3348-42BF-84F5-7BB2A69BCB77}"/>
              </a:ext>
            </a:extLst>
          </p:cNvPr>
          <p:cNvGrpSpPr/>
          <p:nvPr/>
        </p:nvGrpSpPr>
        <p:grpSpPr>
          <a:xfrm>
            <a:off x="10068898" y="2620457"/>
            <a:ext cx="610838" cy="610838"/>
            <a:chOff x="8587828" y="2556607"/>
            <a:chExt cx="718040" cy="718040"/>
          </a:xfrm>
        </p:grpSpPr>
        <p:sp>
          <p:nvSpPr>
            <p:cNvPr id="5" name="Shape 1803">
              <a:extLst>
                <a:ext uri="{FF2B5EF4-FFF2-40B4-BE49-F238E27FC236}">
                  <a16:creationId xmlns:a16="http://schemas.microsoft.com/office/drawing/2014/main" id="{E99B7C26-B699-4C57-AC44-B822675D87BB}"/>
                </a:ext>
              </a:extLst>
            </p:cNvPr>
            <p:cNvSpPr/>
            <p:nvPr/>
          </p:nvSpPr>
          <p:spPr>
            <a:xfrm>
              <a:off x="8587828"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6" name="Shape 1804">
              <a:extLst>
                <a:ext uri="{FF2B5EF4-FFF2-40B4-BE49-F238E27FC236}">
                  <a16:creationId xmlns:a16="http://schemas.microsoft.com/office/drawing/2014/main" id="{F02994CE-4EE1-46B1-9BF4-75E70B684C9B}"/>
                </a:ext>
              </a:extLst>
            </p:cNvPr>
            <p:cNvSpPr/>
            <p:nvPr/>
          </p:nvSpPr>
          <p:spPr>
            <a:xfrm>
              <a:off x="8823828" y="2705294"/>
              <a:ext cx="248170" cy="24818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7" name="Group 6">
            <a:extLst>
              <a:ext uri="{FF2B5EF4-FFF2-40B4-BE49-F238E27FC236}">
                <a16:creationId xmlns:a16="http://schemas.microsoft.com/office/drawing/2014/main" id="{7CB2D010-C3AD-4FC5-A223-2E6E9D3CA210}"/>
              </a:ext>
            </a:extLst>
          </p:cNvPr>
          <p:cNvGrpSpPr/>
          <p:nvPr/>
        </p:nvGrpSpPr>
        <p:grpSpPr>
          <a:xfrm>
            <a:off x="7186018" y="4441238"/>
            <a:ext cx="610838" cy="610838"/>
            <a:chOff x="5199004" y="4696935"/>
            <a:chExt cx="718040" cy="718040"/>
          </a:xfrm>
        </p:grpSpPr>
        <p:sp>
          <p:nvSpPr>
            <p:cNvPr id="8" name="Shape 1806">
              <a:extLst>
                <a:ext uri="{FF2B5EF4-FFF2-40B4-BE49-F238E27FC236}">
                  <a16:creationId xmlns:a16="http://schemas.microsoft.com/office/drawing/2014/main" id="{6A9B7083-F8A6-41CA-918E-7E43B4E66183}"/>
                </a:ext>
              </a:extLst>
            </p:cNvPr>
            <p:cNvSpPr/>
            <p:nvPr/>
          </p:nvSpPr>
          <p:spPr>
            <a:xfrm>
              <a:off x="5199004" y="4696935"/>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9" name="Shape 1807">
              <a:extLst>
                <a:ext uri="{FF2B5EF4-FFF2-40B4-BE49-F238E27FC236}">
                  <a16:creationId xmlns:a16="http://schemas.microsoft.com/office/drawing/2014/main" id="{161BE7AC-DBA8-46FE-A618-CB3380C9F7E3}"/>
                </a:ext>
              </a:extLst>
            </p:cNvPr>
            <p:cNvSpPr/>
            <p:nvPr/>
          </p:nvSpPr>
          <p:spPr>
            <a:xfrm>
              <a:off x="5416808" y="4985738"/>
              <a:ext cx="282431" cy="28901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10" name="Group 9">
            <a:extLst>
              <a:ext uri="{FF2B5EF4-FFF2-40B4-BE49-F238E27FC236}">
                <a16:creationId xmlns:a16="http://schemas.microsoft.com/office/drawing/2014/main" id="{D713EA42-0F61-4C88-BE94-E929671BA828}"/>
              </a:ext>
            </a:extLst>
          </p:cNvPr>
          <p:cNvGrpSpPr/>
          <p:nvPr/>
        </p:nvGrpSpPr>
        <p:grpSpPr>
          <a:xfrm>
            <a:off x="4249338" y="2620457"/>
            <a:ext cx="610838" cy="610838"/>
            <a:chOff x="1746937" y="2556607"/>
            <a:chExt cx="718040" cy="718040"/>
          </a:xfrm>
        </p:grpSpPr>
        <p:sp>
          <p:nvSpPr>
            <p:cNvPr id="11" name="Shape 1809">
              <a:extLst>
                <a:ext uri="{FF2B5EF4-FFF2-40B4-BE49-F238E27FC236}">
                  <a16:creationId xmlns:a16="http://schemas.microsoft.com/office/drawing/2014/main" id="{2FB7E4FC-1650-40AF-A546-CCBC5D673D78}"/>
                </a:ext>
              </a:extLst>
            </p:cNvPr>
            <p:cNvSpPr/>
            <p:nvPr/>
          </p:nvSpPr>
          <p:spPr>
            <a:xfrm>
              <a:off x="1746937"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2" name="Shape 1810">
              <a:extLst>
                <a:ext uri="{FF2B5EF4-FFF2-40B4-BE49-F238E27FC236}">
                  <a16:creationId xmlns:a16="http://schemas.microsoft.com/office/drawing/2014/main" id="{FEC6E3E3-B054-4EB4-8FA5-65CCA2F14B5F}"/>
                </a:ext>
              </a:extLst>
            </p:cNvPr>
            <p:cNvSpPr/>
            <p:nvPr/>
          </p:nvSpPr>
          <p:spPr>
            <a:xfrm>
              <a:off x="1961447" y="2708113"/>
              <a:ext cx="289020" cy="28901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3" name="Shape 1815">
            <a:extLst>
              <a:ext uri="{FF2B5EF4-FFF2-40B4-BE49-F238E27FC236}">
                <a16:creationId xmlns:a16="http://schemas.microsoft.com/office/drawing/2014/main" id="{D114D1B1-FCFB-4C29-9FF6-33EDC7B9DAD7}"/>
              </a:ext>
            </a:extLst>
          </p:cNvPr>
          <p:cNvSpPr/>
          <p:nvPr/>
        </p:nvSpPr>
        <p:spPr>
          <a:xfrm>
            <a:off x="3047999" y="379081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sz="3200"/>
          </a:p>
        </p:txBody>
      </p:sp>
      <p:grpSp>
        <p:nvGrpSpPr>
          <p:cNvPr id="14" name="Group 1818">
            <a:extLst>
              <a:ext uri="{FF2B5EF4-FFF2-40B4-BE49-F238E27FC236}">
                <a16:creationId xmlns:a16="http://schemas.microsoft.com/office/drawing/2014/main" id="{13EFE07F-D74B-4960-AB12-848F660EBDE1}"/>
              </a:ext>
            </a:extLst>
          </p:cNvPr>
          <p:cNvGrpSpPr/>
          <p:nvPr/>
        </p:nvGrpSpPr>
        <p:grpSpPr>
          <a:xfrm>
            <a:off x="3835775" y="3063857"/>
            <a:ext cx="1767239" cy="556049"/>
            <a:chOff x="0" y="0"/>
            <a:chExt cx="4153686" cy="1306925"/>
          </a:xfrm>
        </p:grpSpPr>
        <p:sp>
          <p:nvSpPr>
            <p:cNvPr id="15" name="Shape 1816">
              <a:extLst>
                <a:ext uri="{FF2B5EF4-FFF2-40B4-BE49-F238E27FC236}">
                  <a16:creationId xmlns:a16="http://schemas.microsoft.com/office/drawing/2014/main" id="{44B02814-479C-4FC6-B042-EE71B0531A35}"/>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6" name="Shape 1817">
              <a:extLst>
                <a:ext uri="{FF2B5EF4-FFF2-40B4-BE49-F238E27FC236}">
                  <a16:creationId xmlns:a16="http://schemas.microsoft.com/office/drawing/2014/main" id="{3969681C-7C9C-4DE2-A035-563BE44F7441}"/>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7" name="Shape 1819">
            <a:extLst>
              <a:ext uri="{FF2B5EF4-FFF2-40B4-BE49-F238E27FC236}">
                <a16:creationId xmlns:a16="http://schemas.microsoft.com/office/drawing/2014/main" id="{5644A828-22EA-40E7-B957-49B532A9A8DD}"/>
              </a:ext>
            </a:extLst>
          </p:cNvPr>
          <p:cNvSpPr/>
          <p:nvPr/>
        </p:nvSpPr>
        <p:spPr>
          <a:xfrm>
            <a:off x="4501848"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8" name="Shape 1822">
            <a:extLst>
              <a:ext uri="{FF2B5EF4-FFF2-40B4-BE49-F238E27FC236}">
                <a16:creationId xmlns:a16="http://schemas.microsoft.com/office/drawing/2014/main" id="{44D00DFD-08B5-4DBF-B86F-2B33947BE6E4}"/>
              </a:ext>
            </a:extLst>
          </p:cNvPr>
          <p:cNvSpPr/>
          <p:nvPr/>
        </p:nvSpPr>
        <p:spPr>
          <a:xfrm>
            <a:off x="7420333" y="379081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nvGrpSpPr>
          <p:cNvPr id="19" name="Group 1825">
            <a:extLst>
              <a:ext uri="{FF2B5EF4-FFF2-40B4-BE49-F238E27FC236}">
                <a16:creationId xmlns:a16="http://schemas.microsoft.com/office/drawing/2014/main" id="{E76E7042-B48B-4C12-B1B0-333306ECB7C8}"/>
              </a:ext>
            </a:extLst>
          </p:cNvPr>
          <p:cNvGrpSpPr/>
          <p:nvPr/>
        </p:nvGrpSpPr>
        <p:grpSpPr>
          <a:xfrm rot="10800000" flipH="1">
            <a:off x="6763698" y="4061977"/>
            <a:ext cx="1767240" cy="556049"/>
            <a:chOff x="0" y="0"/>
            <a:chExt cx="4153686" cy="1306925"/>
          </a:xfrm>
        </p:grpSpPr>
        <p:sp>
          <p:nvSpPr>
            <p:cNvPr id="20" name="Shape 1823">
              <a:extLst>
                <a:ext uri="{FF2B5EF4-FFF2-40B4-BE49-F238E27FC236}">
                  <a16:creationId xmlns:a16="http://schemas.microsoft.com/office/drawing/2014/main" id="{C251366D-DEC7-4E6E-988D-4B817D9362E8}"/>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1" name="Shape 1824">
              <a:extLst>
                <a:ext uri="{FF2B5EF4-FFF2-40B4-BE49-F238E27FC236}">
                  <a16:creationId xmlns:a16="http://schemas.microsoft.com/office/drawing/2014/main" id="{ED57B684-DF41-4FDF-B647-C61E3656C68F}"/>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22" name="Group 1830">
            <a:extLst>
              <a:ext uri="{FF2B5EF4-FFF2-40B4-BE49-F238E27FC236}">
                <a16:creationId xmlns:a16="http://schemas.microsoft.com/office/drawing/2014/main" id="{7749E35F-892B-4A0A-A8C7-F03D8DC16781}"/>
              </a:ext>
            </a:extLst>
          </p:cNvPr>
          <p:cNvGrpSpPr/>
          <p:nvPr/>
        </p:nvGrpSpPr>
        <p:grpSpPr>
          <a:xfrm>
            <a:off x="9661489" y="3063857"/>
            <a:ext cx="1767239" cy="556049"/>
            <a:chOff x="0" y="0"/>
            <a:chExt cx="4153686" cy="1306925"/>
          </a:xfrm>
        </p:grpSpPr>
        <p:sp>
          <p:nvSpPr>
            <p:cNvPr id="23" name="Shape 1828">
              <a:extLst>
                <a:ext uri="{FF2B5EF4-FFF2-40B4-BE49-F238E27FC236}">
                  <a16:creationId xmlns:a16="http://schemas.microsoft.com/office/drawing/2014/main" id="{9B56E1EA-869E-49D4-97B0-AAE826C51EDB}"/>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4" name="Shape 1829">
              <a:extLst>
                <a:ext uri="{FF2B5EF4-FFF2-40B4-BE49-F238E27FC236}">
                  <a16:creationId xmlns:a16="http://schemas.microsoft.com/office/drawing/2014/main" id="{88573218-4E9B-4593-9125-E593E9CA2794}"/>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25" name="Shape 1831">
            <a:extLst>
              <a:ext uri="{FF2B5EF4-FFF2-40B4-BE49-F238E27FC236}">
                <a16:creationId xmlns:a16="http://schemas.microsoft.com/office/drawing/2014/main" id="{9C92A2E1-E30A-4AE6-80CA-F51E5F465DAE}"/>
              </a:ext>
            </a:extLst>
          </p:cNvPr>
          <p:cNvSpPr/>
          <p:nvPr/>
        </p:nvSpPr>
        <p:spPr>
          <a:xfrm>
            <a:off x="10327561"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6" name="Shape 1834">
            <a:extLst>
              <a:ext uri="{FF2B5EF4-FFF2-40B4-BE49-F238E27FC236}">
                <a16:creationId xmlns:a16="http://schemas.microsoft.com/office/drawing/2014/main" id="{9D5A5491-9A31-4849-92F9-209FE5696D1C}"/>
              </a:ext>
            </a:extLst>
          </p:cNvPr>
          <p:cNvSpPr/>
          <p:nvPr/>
        </p:nvSpPr>
        <p:spPr>
          <a:xfrm>
            <a:off x="3047999" y="379081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7" name="Shape 1835">
            <a:extLst>
              <a:ext uri="{FF2B5EF4-FFF2-40B4-BE49-F238E27FC236}">
                <a16:creationId xmlns:a16="http://schemas.microsoft.com/office/drawing/2014/main" id="{C8196E32-9543-4B91-BBC9-F3A51699B88C}"/>
              </a:ext>
            </a:extLst>
          </p:cNvPr>
          <p:cNvSpPr/>
          <p:nvPr/>
        </p:nvSpPr>
        <p:spPr>
          <a:xfrm>
            <a:off x="4618498"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8" name="Shape 1836">
            <a:extLst>
              <a:ext uri="{FF2B5EF4-FFF2-40B4-BE49-F238E27FC236}">
                <a16:creationId xmlns:a16="http://schemas.microsoft.com/office/drawing/2014/main" id="{C0DFF1BE-9264-4ECD-82ED-5386C8AACF4C}"/>
              </a:ext>
            </a:extLst>
          </p:cNvPr>
          <p:cNvSpPr/>
          <p:nvPr/>
        </p:nvSpPr>
        <p:spPr>
          <a:xfrm>
            <a:off x="7527117"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9" name="Shape 1837">
            <a:extLst>
              <a:ext uri="{FF2B5EF4-FFF2-40B4-BE49-F238E27FC236}">
                <a16:creationId xmlns:a16="http://schemas.microsoft.com/office/drawing/2014/main" id="{D339B87F-18D6-4F9A-B9D6-67B13704D477}"/>
              </a:ext>
            </a:extLst>
          </p:cNvPr>
          <p:cNvSpPr/>
          <p:nvPr/>
        </p:nvSpPr>
        <p:spPr>
          <a:xfrm>
            <a:off x="10432955" y="379081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30" name="TextBox 29">
            <a:extLst>
              <a:ext uri="{FF2B5EF4-FFF2-40B4-BE49-F238E27FC236}">
                <a16:creationId xmlns:a16="http://schemas.microsoft.com/office/drawing/2014/main" id="{9BBFC507-44C1-42F7-BFFB-9743FA92A8B1}"/>
              </a:ext>
            </a:extLst>
          </p:cNvPr>
          <p:cNvSpPr txBox="1"/>
          <p:nvPr/>
        </p:nvSpPr>
        <p:spPr>
          <a:xfrm>
            <a:off x="3835775" y="3159388"/>
            <a:ext cx="759215" cy="230832"/>
          </a:xfrm>
          <a:prstGeom prst="rect">
            <a:avLst/>
          </a:prstGeom>
          <a:noFill/>
        </p:spPr>
        <p:txBody>
          <a:bodyPr wrap="square" lIns="0" tIns="0" rIns="0" bIns="0" rtlCol="0">
            <a:spAutoFit/>
          </a:bodyPr>
          <a:lstStyle/>
          <a:p>
            <a:pPr algn="ctr"/>
            <a:r>
              <a:rPr lang="en-GB" sz="1500" dirty="0">
                <a:solidFill>
                  <a:schemeClr val="bg1"/>
                </a:solidFill>
                <a:latin typeface="Century Schoolbook" panose="02040604050505020304" pitchFamily="18" charset="0"/>
              </a:rPr>
              <a:t>Get</a:t>
            </a:r>
          </a:p>
        </p:txBody>
      </p:sp>
      <p:sp>
        <p:nvSpPr>
          <p:cNvPr id="31" name="TextBox 30">
            <a:extLst>
              <a:ext uri="{FF2B5EF4-FFF2-40B4-BE49-F238E27FC236}">
                <a16:creationId xmlns:a16="http://schemas.microsoft.com/office/drawing/2014/main" id="{52C0E6DD-7523-4EF4-8AF2-8E4D4E0A8A51}"/>
              </a:ext>
            </a:extLst>
          </p:cNvPr>
          <p:cNvSpPr txBox="1"/>
          <p:nvPr/>
        </p:nvSpPr>
        <p:spPr>
          <a:xfrm>
            <a:off x="9622457" y="3167672"/>
            <a:ext cx="759215" cy="230832"/>
          </a:xfrm>
          <a:prstGeom prst="rect">
            <a:avLst/>
          </a:prstGeom>
          <a:noFill/>
        </p:spPr>
        <p:txBody>
          <a:bodyPr wrap="square" lIns="0" tIns="0" rIns="0" bIns="0" rtlCol="0">
            <a:spAutoFit/>
          </a:bodyPr>
          <a:lstStyle/>
          <a:p>
            <a:pPr algn="ctr"/>
            <a:r>
              <a:rPr lang="en-GB" sz="1500" dirty="0">
                <a:solidFill>
                  <a:schemeClr val="bg1"/>
                </a:solidFill>
                <a:latin typeface="+mj-lt"/>
              </a:rPr>
              <a:t>Buffer</a:t>
            </a:r>
          </a:p>
        </p:txBody>
      </p:sp>
      <p:sp>
        <p:nvSpPr>
          <p:cNvPr id="32" name="TextBox 31">
            <a:extLst>
              <a:ext uri="{FF2B5EF4-FFF2-40B4-BE49-F238E27FC236}">
                <a16:creationId xmlns:a16="http://schemas.microsoft.com/office/drawing/2014/main" id="{1446DA74-C061-4A31-A00A-5A6F2CD854A3}"/>
              </a:ext>
            </a:extLst>
          </p:cNvPr>
          <p:cNvSpPr txBox="1"/>
          <p:nvPr/>
        </p:nvSpPr>
        <p:spPr>
          <a:xfrm>
            <a:off x="6750999" y="4297690"/>
            <a:ext cx="759215" cy="230832"/>
          </a:xfrm>
          <a:prstGeom prst="rect">
            <a:avLst/>
          </a:prstGeom>
          <a:noFill/>
        </p:spPr>
        <p:txBody>
          <a:bodyPr wrap="square" lIns="0" tIns="0" rIns="0" bIns="0" rtlCol="0">
            <a:spAutoFit/>
          </a:bodyPr>
          <a:lstStyle/>
          <a:p>
            <a:pPr algn="ctr"/>
            <a:r>
              <a:rPr lang="en-GB" sz="1500" dirty="0">
                <a:solidFill>
                  <a:schemeClr val="bg1"/>
                </a:solidFill>
              </a:rPr>
              <a:t>Get</a:t>
            </a:r>
          </a:p>
        </p:txBody>
      </p:sp>
      <p:sp>
        <p:nvSpPr>
          <p:cNvPr id="33" name="Text Placeholder 2">
            <a:extLst>
              <a:ext uri="{FF2B5EF4-FFF2-40B4-BE49-F238E27FC236}">
                <a16:creationId xmlns:a16="http://schemas.microsoft.com/office/drawing/2014/main" id="{5D2290C6-E870-4049-8AB5-AE00A502266E}"/>
              </a:ext>
            </a:extLst>
          </p:cNvPr>
          <p:cNvSpPr txBox="1">
            <a:spLocks/>
          </p:cNvSpPr>
          <p:nvPr/>
        </p:nvSpPr>
        <p:spPr>
          <a:xfrm>
            <a:off x="4516768" y="3063856"/>
            <a:ext cx="1086247"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Mangrove Data</a:t>
            </a:r>
          </a:p>
        </p:txBody>
      </p:sp>
      <p:sp>
        <p:nvSpPr>
          <p:cNvPr id="34" name="Text Placeholder 2">
            <a:extLst>
              <a:ext uri="{FF2B5EF4-FFF2-40B4-BE49-F238E27FC236}">
                <a16:creationId xmlns:a16="http://schemas.microsoft.com/office/drawing/2014/main" id="{DEDB2648-E100-4AE8-B632-FE47802150A3}"/>
              </a:ext>
            </a:extLst>
          </p:cNvPr>
          <p:cNvSpPr txBox="1">
            <a:spLocks/>
          </p:cNvSpPr>
          <p:nvPr/>
        </p:nvSpPr>
        <p:spPr>
          <a:xfrm>
            <a:off x="10151981" y="3076556"/>
            <a:ext cx="1086248"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Data</a:t>
            </a:r>
          </a:p>
        </p:txBody>
      </p:sp>
      <p:sp>
        <p:nvSpPr>
          <p:cNvPr id="35" name="Text Placeholder 2">
            <a:extLst>
              <a:ext uri="{FF2B5EF4-FFF2-40B4-BE49-F238E27FC236}">
                <a16:creationId xmlns:a16="http://schemas.microsoft.com/office/drawing/2014/main" id="{FA8BCCFF-EEF7-49A1-9F66-3F1DA45B462B}"/>
              </a:ext>
            </a:extLst>
          </p:cNvPr>
          <p:cNvSpPr txBox="1">
            <a:spLocks/>
          </p:cNvSpPr>
          <p:nvPr/>
        </p:nvSpPr>
        <p:spPr>
          <a:xfrm>
            <a:off x="7444690" y="4207815"/>
            <a:ext cx="1086248" cy="404043"/>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solidFill>
                  <a:schemeClr val="accent1"/>
                </a:solidFill>
              </a:rPr>
              <a:t>Factors</a:t>
            </a:r>
          </a:p>
        </p:txBody>
      </p:sp>
      <p:sp>
        <p:nvSpPr>
          <p:cNvPr id="46" name="Rectangle 45">
            <a:extLst>
              <a:ext uri="{FF2B5EF4-FFF2-40B4-BE49-F238E27FC236}">
                <a16:creationId xmlns:a16="http://schemas.microsoft.com/office/drawing/2014/main" id="{3A91D574-D4B0-4DFA-98FE-EA32335AB060}"/>
              </a:ext>
            </a:extLst>
          </p:cNvPr>
          <p:cNvSpPr/>
          <p:nvPr/>
        </p:nvSpPr>
        <p:spPr>
          <a:xfrm>
            <a:off x="2975661" y="-167640"/>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43" name="Picture 42" descr="A picture containing kite, flying, map, text&#10;&#10;Description automatically generated">
            <a:extLst>
              <a:ext uri="{FF2B5EF4-FFF2-40B4-BE49-F238E27FC236}">
                <a16:creationId xmlns:a16="http://schemas.microsoft.com/office/drawing/2014/main" id="{CCF807CE-3C3A-4ECF-9261-3B99155F3A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0538" y="3923886"/>
            <a:ext cx="3204599" cy="2657716"/>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0" name="Picture 49" descr="A close up of a logo&#10;&#10;Description automatically generated">
            <a:extLst>
              <a:ext uri="{FF2B5EF4-FFF2-40B4-BE49-F238E27FC236}">
                <a16:creationId xmlns:a16="http://schemas.microsoft.com/office/drawing/2014/main" id="{DD590423-FECD-4E85-8AB4-E67590B17C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8356" y="3923885"/>
            <a:ext cx="3204599" cy="2657717"/>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1" name="Picture 2" descr="green leaf trees near body of water">
            <a:extLst>
              <a:ext uri="{FF2B5EF4-FFF2-40B4-BE49-F238E27FC236}">
                <a16:creationId xmlns:a16="http://schemas.microsoft.com/office/drawing/2014/main" id="{67F3E66A-F4D1-4AD4-A25F-595E568FB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798" y="-28121"/>
            <a:ext cx="4648199" cy="6972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0248116"/>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D9C53222-5540-4308-AA02-C5D2C7E22625}"/>
              </a:ext>
            </a:extLst>
          </p:cNvPr>
          <p:cNvSpPr/>
          <p:nvPr/>
        </p:nvSpPr>
        <p:spPr>
          <a:xfrm>
            <a:off x="0" y="0"/>
            <a:ext cx="44958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5" name="Picture 54" descr="A close up of a map&#10;&#10;Description automatically generated">
            <a:extLst>
              <a:ext uri="{FF2B5EF4-FFF2-40B4-BE49-F238E27FC236}">
                <a16:creationId xmlns:a16="http://schemas.microsoft.com/office/drawing/2014/main" id="{5FBAAD71-C5C3-4072-8A16-E6C58429E469}"/>
              </a:ext>
            </a:extLst>
          </p:cNvPr>
          <p:cNvPicPr>
            <a:picLocks noChangeAspect="1"/>
          </p:cNvPicPr>
          <p:nvPr/>
        </p:nvPicPr>
        <p:blipFill rotWithShape="1">
          <a:blip r:embed="rId2">
            <a:extLst>
              <a:ext uri="{28A0092B-C50C-407E-A947-70E740481C1C}">
                <a14:useLocalDpi xmlns:a14="http://schemas.microsoft.com/office/drawing/2010/main" val="0"/>
              </a:ext>
            </a:extLst>
          </a:blip>
          <a:srcRect t="6256" b="9967"/>
          <a:stretch/>
        </p:blipFill>
        <p:spPr>
          <a:xfrm>
            <a:off x="2859284" y="1098578"/>
            <a:ext cx="3253823" cy="2260741"/>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49" name="Picture 2" descr="green leaf trees near body of water">
            <a:extLst>
              <a:ext uri="{FF2B5EF4-FFF2-40B4-BE49-F238E27FC236}">
                <a16:creationId xmlns:a16="http://schemas.microsoft.com/office/drawing/2014/main" id="{856C5C9E-FBAC-433F-AD59-CA45ADF66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9946" y="-101047"/>
            <a:ext cx="4648199" cy="697229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533705F-BF16-4922-8D8D-EFEB12314346}"/>
              </a:ext>
            </a:extLst>
          </p:cNvPr>
          <p:cNvSpPr>
            <a:spLocks noGrp="1"/>
          </p:cNvSpPr>
          <p:nvPr>
            <p:ph type="ftr" sz="quarter" idx="11"/>
          </p:nvPr>
        </p:nvSpPr>
        <p:spPr/>
        <p:txBody>
          <a:bodyPr/>
          <a:lstStyle/>
          <a:p>
            <a:r>
              <a:rPr lang="en-US"/>
              <a:t>Mangrove Exposure in Mactan Island</a:t>
            </a:r>
            <a:endParaRPr lang="en-PH" dirty="0"/>
          </a:p>
        </p:txBody>
      </p:sp>
      <p:sp>
        <p:nvSpPr>
          <p:cNvPr id="3" name="Slide Number Placeholder 2">
            <a:extLst>
              <a:ext uri="{FF2B5EF4-FFF2-40B4-BE49-F238E27FC236}">
                <a16:creationId xmlns:a16="http://schemas.microsoft.com/office/drawing/2014/main" id="{E49F3AF4-B495-4777-B3E5-C53D23FA93E1}"/>
              </a:ext>
            </a:extLst>
          </p:cNvPr>
          <p:cNvSpPr>
            <a:spLocks noGrp="1"/>
          </p:cNvSpPr>
          <p:nvPr>
            <p:ph type="sldNum" sz="quarter" idx="12"/>
          </p:nvPr>
        </p:nvSpPr>
        <p:spPr/>
        <p:txBody>
          <a:bodyPr/>
          <a:lstStyle/>
          <a:p>
            <a:fld id="{9F909BAD-3646-402D-AC30-3DBF86AA0FCB}" type="slidenum">
              <a:rPr lang="en-PH" smtClean="0"/>
              <a:t>22</a:t>
            </a:fld>
            <a:endParaRPr lang="en-PH"/>
          </a:p>
        </p:txBody>
      </p:sp>
      <p:grpSp>
        <p:nvGrpSpPr>
          <p:cNvPr id="4" name="Group 3">
            <a:extLst>
              <a:ext uri="{FF2B5EF4-FFF2-40B4-BE49-F238E27FC236}">
                <a16:creationId xmlns:a16="http://schemas.microsoft.com/office/drawing/2014/main" id="{D84342E1-3348-42BF-84F5-7BB2A69BCB77}"/>
              </a:ext>
            </a:extLst>
          </p:cNvPr>
          <p:cNvGrpSpPr/>
          <p:nvPr/>
        </p:nvGrpSpPr>
        <p:grpSpPr>
          <a:xfrm>
            <a:off x="7020894" y="2620457"/>
            <a:ext cx="610838" cy="610838"/>
            <a:chOff x="8587828" y="2556607"/>
            <a:chExt cx="718040" cy="718040"/>
          </a:xfrm>
        </p:grpSpPr>
        <p:sp>
          <p:nvSpPr>
            <p:cNvPr id="5" name="Shape 1803">
              <a:extLst>
                <a:ext uri="{FF2B5EF4-FFF2-40B4-BE49-F238E27FC236}">
                  <a16:creationId xmlns:a16="http://schemas.microsoft.com/office/drawing/2014/main" id="{E99B7C26-B699-4C57-AC44-B822675D87BB}"/>
                </a:ext>
              </a:extLst>
            </p:cNvPr>
            <p:cNvSpPr/>
            <p:nvPr/>
          </p:nvSpPr>
          <p:spPr>
            <a:xfrm>
              <a:off x="8587828"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6" name="Shape 1804">
              <a:extLst>
                <a:ext uri="{FF2B5EF4-FFF2-40B4-BE49-F238E27FC236}">
                  <a16:creationId xmlns:a16="http://schemas.microsoft.com/office/drawing/2014/main" id="{F02994CE-4EE1-46B1-9BF4-75E70B684C9B}"/>
                </a:ext>
              </a:extLst>
            </p:cNvPr>
            <p:cNvSpPr/>
            <p:nvPr/>
          </p:nvSpPr>
          <p:spPr>
            <a:xfrm>
              <a:off x="8823828" y="2705294"/>
              <a:ext cx="248170" cy="24818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7" name="Group 6">
            <a:extLst>
              <a:ext uri="{FF2B5EF4-FFF2-40B4-BE49-F238E27FC236}">
                <a16:creationId xmlns:a16="http://schemas.microsoft.com/office/drawing/2014/main" id="{7CB2D010-C3AD-4FC5-A223-2E6E9D3CA210}"/>
              </a:ext>
            </a:extLst>
          </p:cNvPr>
          <p:cNvGrpSpPr/>
          <p:nvPr/>
        </p:nvGrpSpPr>
        <p:grpSpPr>
          <a:xfrm>
            <a:off x="4138014" y="4441238"/>
            <a:ext cx="610838" cy="610838"/>
            <a:chOff x="5199004" y="4696935"/>
            <a:chExt cx="718040" cy="718040"/>
          </a:xfrm>
        </p:grpSpPr>
        <p:sp>
          <p:nvSpPr>
            <p:cNvPr id="8" name="Shape 1806">
              <a:extLst>
                <a:ext uri="{FF2B5EF4-FFF2-40B4-BE49-F238E27FC236}">
                  <a16:creationId xmlns:a16="http://schemas.microsoft.com/office/drawing/2014/main" id="{6A9B7083-F8A6-41CA-918E-7E43B4E66183}"/>
                </a:ext>
              </a:extLst>
            </p:cNvPr>
            <p:cNvSpPr/>
            <p:nvPr/>
          </p:nvSpPr>
          <p:spPr>
            <a:xfrm>
              <a:off x="5199004" y="4696935"/>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9" name="Shape 1807">
              <a:extLst>
                <a:ext uri="{FF2B5EF4-FFF2-40B4-BE49-F238E27FC236}">
                  <a16:creationId xmlns:a16="http://schemas.microsoft.com/office/drawing/2014/main" id="{161BE7AC-DBA8-46FE-A618-CB3380C9F7E3}"/>
                </a:ext>
              </a:extLst>
            </p:cNvPr>
            <p:cNvSpPr/>
            <p:nvPr/>
          </p:nvSpPr>
          <p:spPr>
            <a:xfrm>
              <a:off x="5416808" y="4985738"/>
              <a:ext cx="282431" cy="289018"/>
            </a:xfrm>
            <a:custGeom>
              <a:avLst/>
              <a:gdLst/>
              <a:ahLst/>
              <a:cxnLst>
                <a:cxn ang="0">
                  <a:pos x="wd2" y="hd2"/>
                </a:cxn>
                <a:cxn ang="5400000">
                  <a:pos x="wd2" y="hd2"/>
                </a:cxn>
                <a:cxn ang="10800000">
                  <a:pos x="wd2" y="hd2"/>
                </a:cxn>
                <a:cxn ang="16200000">
                  <a:pos x="wd2" y="hd2"/>
                </a:cxn>
              </a:cxnLst>
              <a:rect l="0" t="0" r="r" b="b"/>
              <a:pathLst>
                <a:path w="20431" h="20433" extrusionOk="0">
                  <a:moveTo>
                    <a:pt x="14102" y="6331"/>
                  </a:moveTo>
                  <a:cubicBezTo>
                    <a:pt x="13391" y="5619"/>
                    <a:pt x="13391" y="4469"/>
                    <a:pt x="14102" y="3759"/>
                  </a:cubicBezTo>
                  <a:cubicBezTo>
                    <a:pt x="14812" y="3049"/>
                    <a:pt x="15965" y="3049"/>
                    <a:pt x="16674" y="3759"/>
                  </a:cubicBezTo>
                  <a:cubicBezTo>
                    <a:pt x="17385" y="4469"/>
                    <a:pt x="17385" y="5619"/>
                    <a:pt x="16674" y="6331"/>
                  </a:cubicBezTo>
                  <a:cubicBezTo>
                    <a:pt x="15965" y="7041"/>
                    <a:pt x="14812" y="7041"/>
                    <a:pt x="14102" y="6331"/>
                  </a:cubicBezTo>
                  <a:close/>
                  <a:moveTo>
                    <a:pt x="12904" y="13199"/>
                  </a:moveTo>
                  <a:cubicBezTo>
                    <a:pt x="12904" y="13199"/>
                    <a:pt x="21289" y="7286"/>
                    <a:pt x="20359" y="518"/>
                  </a:cubicBezTo>
                  <a:cubicBezTo>
                    <a:pt x="20339" y="369"/>
                    <a:pt x="20289" y="271"/>
                    <a:pt x="20226" y="206"/>
                  </a:cubicBezTo>
                  <a:cubicBezTo>
                    <a:pt x="20162" y="145"/>
                    <a:pt x="20065" y="93"/>
                    <a:pt x="19914" y="72"/>
                  </a:cubicBezTo>
                  <a:cubicBezTo>
                    <a:pt x="13147" y="-856"/>
                    <a:pt x="7233" y="7529"/>
                    <a:pt x="7233" y="7529"/>
                  </a:cubicBezTo>
                  <a:cubicBezTo>
                    <a:pt x="2104" y="6928"/>
                    <a:pt x="2478" y="7929"/>
                    <a:pt x="137" y="13421"/>
                  </a:cubicBezTo>
                  <a:cubicBezTo>
                    <a:pt x="-311" y="14470"/>
                    <a:pt x="416" y="14829"/>
                    <a:pt x="1211" y="14536"/>
                  </a:cubicBezTo>
                  <a:cubicBezTo>
                    <a:pt x="2006" y="14242"/>
                    <a:pt x="3764" y="13593"/>
                    <a:pt x="3764" y="13593"/>
                  </a:cubicBezTo>
                  <a:lnTo>
                    <a:pt x="6840" y="16669"/>
                  </a:lnTo>
                  <a:cubicBezTo>
                    <a:pt x="6840" y="16669"/>
                    <a:pt x="6192" y="18426"/>
                    <a:pt x="5897" y="19222"/>
                  </a:cubicBezTo>
                  <a:cubicBezTo>
                    <a:pt x="5604" y="20018"/>
                    <a:pt x="5963" y="20744"/>
                    <a:pt x="7012" y="20297"/>
                  </a:cubicBezTo>
                  <a:cubicBezTo>
                    <a:pt x="12505" y="17955"/>
                    <a:pt x="13504" y="18328"/>
                    <a:pt x="12904" y="13199"/>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10" name="Group 9">
            <a:extLst>
              <a:ext uri="{FF2B5EF4-FFF2-40B4-BE49-F238E27FC236}">
                <a16:creationId xmlns:a16="http://schemas.microsoft.com/office/drawing/2014/main" id="{D713EA42-0F61-4C88-BE94-E929671BA828}"/>
              </a:ext>
            </a:extLst>
          </p:cNvPr>
          <p:cNvGrpSpPr/>
          <p:nvPr/>
        </p:nvGrpSpPr>
        <p:grpSpPr>
          <a:xfrm>
            <a:off x="1201334" y="2620457"/>
            <a:ext cx="610838" cy="610838"/>
            <a:chOff x="1746937" y="2556607"/>
            <a:chExt cx="718040" cy="718040"/>
          </a:xfrm>
        </p:grpSpPr>
        <p:sp>
          <p:nvSpPr>
            <p:cNvPr id="11" name="Shape 1809">
              <a:extLst>
                <a:ext uri="{FF2B5EF4-FFF2-40B4-BE49-F238E27FC236}">
                  <a16:creationId xmlns:a16="http://schemas.microsoft.com/office/drawing/2014/main" id="{2FB7E4FC-1650-40AF-A546-CCBC5D673D78}"/>
                </a:ext>
              </a:extLst>
            </p:cNvPr>
            <p:cNvSpPr/>
            <p:nvPr/>
          </p:nvSpPr>
          <p:spPr>
            <a:xfrm>
              <a:off x="1746937" y="2556607"/>
              <a:ext cx="718040" cy="7180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25400" cap="flat">
              <a:solidFill>
                <a:schemeClr val="accent1"/>
              </a:solidFill>
              <a:prstDash val="solid"/>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2" name="Shape 1810">
              <a:extLst>
                <a:ext uri="{FF2B5EF4-FFF2-40B4-BE49-F238E27FC236}">
                  <a16:creationId xmlns:a16="http://schemas.microsoft.com/office/drawing/2014/main" id="{FEC6E3E3-B054-4EB4-8FA5-65CCA2F14B5F}"/>
                </a:ext>
              </a:extLst>
            </p:cNvPr>
            <p:cNvSpPr/>
            <p:nvPr/>
          </p:nvSpPr>
          <p:spPr>
            <a:xfrm>
              <a:off x="1961447" y="2708113"/>
              <a:ext cx="289020" cy="289018"/>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3" name="Shape 1815">
            <a:extLst>
              <a:ext uri="{FF2B5EF4-FFF2-40B4-BE49-F238E27FC236}">
                <a16:creationId xmlns:a16="http://schemas.microsoft.com/office/drawing/2014/main" id="{D114D1B1-FCFB-4C29-9FF6-33EDC7B9DAD7}"/>
              </a:ext>
            </a:extLst>
          </p:cNvPr>
          <p:cNvSpPr/>
          <p:nvPr/>
        </p:nvSpPr>
        <p:spPr>
          <a:xfrm>
            <a:off x="-5" y="3790817"/>
            <a:ext cx="9144000" cy="95322"/>
          </a:xfrm>
          <a:prstGeom prst="rect">
            <a:avLst/>
          </a:prstGeom>
          <a:solidFill>
            <a:srgbClr val="F1F1F1"/>
          </a:solidFill>
          <a:ln w="12700">
            <a:miter lim="400000"/>
          </a:ln>
        </p:spPr>
        <p:txBody>
          <a:bodyPr lIns="50800" tIns="50800" rIns="50800" bIns="50800" anchor="ctr"/>
          <a:lstStyle/>
          <a:p>
            <a:pPr lvl="0">
              <a:defRPr sz="3200">
                <a:solidFill>
                  <a:srgbClr val="FFFFFF"/>
                </a:solidFill>
                <a:latin typeface="Helvetica Light"/>
                <a:ea typeface="Helvetica Light"/>
                <a:cs typeface="Helvetica Light"/>
                <a:sym typeface="Helvetica Light"/>
              </a:defRPr>
            </a:pPr>
            <a:endParaRPr sz="3200"/>
          </a:p>
        </p:txBody>
      </p:sp>
      <p:grpSp>
        <p:nvGrpSpPr>
          <p:cNvPr id="14" name="Group 1818">
            <a:extLst>
              <a:ext uri="{FF2B5EF4-FFF2-40B4-BE49-F238E27FC236}">
                <a16:creationId xmlns:a16="http://schemas.microsoft.com/office/drawing/2014/main" id="{13EFE07F-D74B-4960-AB12-848F660EBDE1}"/>
              </a:ext>
            </a:extLst>
          </p:cNvPr>
          <p:cNvGrpSpPr/>
          <p:nvPr/>
        </p:nvGrpSpPr>
        <p:grpSpPr>
          <a:xfrm>
            <a:off x="787771" y="3063857"/>
            <a:ext cx="1767239" cy="556049"/>
            <a:chOff x="0" y="0"/>
            <a:chExt cx="4153686" cy="1306925"/>
          </a:xfrm>
        </p:grpSpPr>
        <p:sp>
          <p:nvSpPr>
            <p:cNvPr id="15" name="Shape 1816">
              <a:extLst>
                <a:ext uri="{FF2B5EF4-FFF2-40B4-BE49-F238E27FC236}">
                  <a16:creationId xmlns:a16="http://schemas.microsoft.com/office/drawing/2014/main" id="{44B02814-479C-4FC6-B042-EE71B0531A35}"/>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6" name="Shape 1817">
              <a:extLst>
                <a:ext uri="{FF2B5EF4-FFF2-40B4-BE49-F238E27FC236}">
                  <a16:creationId xmlns:a16="http://schemas.microsoft.com/office/drawing/2014/main" id="{3969681C-7C9C-4DE2-A035-563BE44F7441}"/>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17" name="Shape 1819">
            <a:extLst>
              <a:ext uri="{FF2B5EF4-FFF2-40B4-BE49-F238E27FC236}">
                <a16:creationId xmlns:a16="http://schemas.microsoft.com/office/drawing/2014/main" id="{5644A828-22EA-40E7-B957-49B532A9A8DD}"/>
              </a:ext>
            </a:extLst>
          </p:cNvPr>
          <p:cNvSpPr/>
          <p:nvPr/>
        </p:nvSpPr>
        <p:spPr>
          <a:xfrm>
            <a:off x="1453844"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18" name="Shape 1822">
            <a:extLst>
              <a:ext uri="{FF2B5EF4-FFF2-40B4-BE49-F238E27FC236}">
                <a16:creationId xmlns:a16="http://schemas.microsoft.com/office/drawing/2014/main" id="{44D00DFD-08B5-4DBF-B86F-2B33947BE6E4}"/>
              </a:ext>
            </a:extLst>
          </p:cNvPr>
          <p:cNvSpPr/>
          <p:nvPr/>
        </p:nvSpPr>
        <p:spPr>
          <a:xfrm>
            <a:off x="4372329" y="3790817"/>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nvGrpSpPr>
          <p:cNvPr id="19" name="Group 1825">
            <a:extLst>
              <a:ext uri="{FF2B5EF4-FFF2-40B4-BE49-F238E27FC236}">
                <a16:creationId xmlns:a16="http://schemas.microsoft.com/office/drawing/2014/main" id="{E76E7042-B48B-4C12-B1B0-333306ECB7C8}"/>
              </a:ext>
            </a:extLst>
          </p:cNvPr>
          <p:cNvGrpSpPr/>
          <p:nvPr/>
        </p:nvGrpSpPr>
        <p:grpSpPr>
          <a:xfrm rot="10800000" flipH="1">
            <a:off x="3715694" y="4061977"/>
            <a:ext cx="1767240" cy="556049"/>
            <a:chOff x="0" y="0"/>
            <a:chExt cx="4153686" cy="1306925"/>
          </a:xfrm>
        </p:grpSpPr>
        <p:sp>
          <p:nvSpPr>
            <p:cNvPr id="20" name="Shape 1823">
              <a:extLst>
                <a:ext uri="{FF2B5EF4-FFF2-40B4-BE49-F238E27FC236}">
                  <a16:creationId xmlns:a16="http://schemas.microsoft.com/office/drawing/2014/main" id="{C251366D-DEC7-4E6E-988D-4B817D9362E8}"/>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1" name="Shape 1824">
              <a:extLst>
                <a:ext uri="{FF2B5EF4-FFF2-40B4-BE49-F238E27FC236}">
                  <a16:creationId xmlns:a16="http://schemas.microsoft.com/office/drawing/2014/main" id="{ED57B684-DF41-4FDF-B647-C61E3656C68F}"/>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grpSp>
        <p:nvGrpSpPr>
          <p:cNvPr id="22" name="Group 1830">
            <a:extLst>
              <a:ext uri="{FF2B5EF4-FFF2-40B4-BE49-F238E27FC236}">
                <a16:creationId xmlns:a16="http://schemas.microsoft.com/office/drawing/2014/main" id="{7749E35F-892B-4A0A-A8C7-F03D8DC16781}"/>
              </a:ext>
            </a:extLst>
          </p:cNvPr>
          <p:cNvGrpSpPr/>
          <p:nvPr/>
        </p:nvGrpSpPr>
        <p:grpSpPr>
          <a:xfrm>
            <a:off x="6613485" y="3063857"/>
            <a:ext cx="1767239" cy="556049"/>
            <a:chOff x="0" y="0"/>
            <a:chExt cx="4153686" cy="1306925"/>
          </a:xfrm>
        </p:grpSpPr>
        <p:sp>
          <p:nvSpPr>
            <p:cNvPr id="23" name="Shape 1828">
              <a:extLst>
                <a:ext uri="{FF2B5EF4-FFF2-40B4-BE49-F238E27FC236}">
                  <a16:creationId xmlns:a16="http://schemas.microsoft.com/office/drawing/2014/main" id="{9B56E1EA-869E-49D4-97B0-AAE826C51EDB}"/>
                </a:ext>
              </a:extLst>
            </p:cNvPr>
            <p:cNvSpPr/>
            <p:nvPr/>
          </p:nvSpPr>
          <p:spPr>
            <a:xfrm>
              <a:off x="0" y="22865"/>
              <a:ext cx="1784445" cy="1279641"/>
            </a:xfrm>
            <a:custGeom>
              <a:avLst/>
              <a:gdLst/>
              <a:ahLst/>
              <a:cxnLst>
                <a:cxn ang="0">
                  <a:pos x="wd2" y="hd2"/>
                </a:cxn>
                <a:cxn ang="5400000">
                  <a:pos x="wd2" y="hd2"/>
                </a:cxn>
                <a:cxn ang="10800000">
                  <a:pos x="wd2" y="hd2"/>
                </a:cxn>
                <a:cxn ang="16200000">
                  <a:pos x="wd2" y="hd2"/>
                </a:cxn>
              </a:cxnLst>
              <a:rect l="0" t="0" r="r" b="b"/>
              <a:pathLst>
                <a:path w="21335" h="21338" extrusionOk="0">
                  <a:moveTo>
                    <a:pt x="0" y="7986"/>
                  </a:moveTo>
                  <a:cubicBezTo>
                    <a:pt x="0" y="12396"/>
                    <a:pt x="2565" y="15970"/>
                    <a:pt x="5726" y="15970"/>
                  </a:cubicBezTo>
                  <a:lnTo>
                    <a:pt x="15580" y="15970"/>
                  </a:lnTo>
                  <a:cubicBezTo>
                    <a:pt x="17334" y="15970"/>
                    <a:pt x="18801" y="21600"/>
                    <a:pt x="20304" y="21328"/>
                  </a:cubicBezTo>
                  <a:cubicBezTo>
                    <a:pt x="21600" y="21094"/>
                    <a:pt x="21306" y="9950"/>
                    <a:pt x="21306" y="7986"/>
                  </a:cubicBezTo>
                  <a:lnTo>
                    <a:pt x="21306" y="7986"/>
                  </a:lnTo>
                  <a:cubicBezTo>
                    <a:pt x="21306" y="3574"/>
                    <a:pt x="18744" y="0"/>
                    <a:pt x="15580" y="0"/>
                  </a:cubicBezTo>
                  <a:lnTo>
                    <a:pt x="5726" y="0"/>
                  </a:lnTo>
                  <a:cubicBezTo>
                    <a:pt x="2565" y="0"/>
                    <a:pt x="0" y="3574"/>
                    <a:pt x="0" y="7986"/>
                  </a:cubicBezTo>
                  <a:cubicBezTo>
                    <a:pt x="0" y="7986"/>
                    <a:pt x="0" y="7986"/>
                    <a:pt x="0" y="798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4" name="Shape 1829">
              <a:extLst>
                <a:ext uri="{FF2B5EF4-FFF2-40B4-BE49-F238E27FC236}">
                  <a16:creationId xmlns:a16="http://schemas.microsoft.com/office/drawing/2014/main" id="{88573218-4E9B-4593-9125-E593E9CA2794}"/>
                </a:ext>
              </a:extLst>
            </p:cNvPr>
            <p:cNvSpPr/>
            <p:nvPr/>
          </p:nvSpPr>
          <p:spPr>
            <a:xfrm>
              <a:off x="1600593" y="0"/>
              <a:ext cx="2553094" cy="1306926"/>
            </a:xfrm>
            <a:custGeom>
              <a:avLst/>
              <a:gdLst/>
              <a:ahLst/>
              <a:cxnLst>
                <a:cxn ang="0">
                  <a:pos x="wd2" y="hd2"/>
                </a:cxn>
                <a:cxn ang="5400000">
                  <a:pos x="wd2" y="hd2"/>
                </a:cxn>
                <a:cxn ang="10800000">
                  <a:pos x="wd2" y="hd2"/>
                </a:cxn>
                <a:cxn ang="16200000">
                  <a:pos x="wd2" y="hd2"/>
                </a:cxn>
              </a:cxnLst>
              <a:rect l="0" t="0" r="r" b="b"/>
              <a:pathLst>
                <a:path w="21410" h="21337" extrusionOk="0">
                  <a:moveTo>
                    <a:pt x="21410" y="7985"/>
                  </a:moveTo>
                  <a:cubicBezTo>
                    <a:pt x="21410" y="12396"/>
                    <a:pt x="19574" y="15972"/>
                    <a:pt x="17309" y="15972"/>
                  </a:cubicBezTo>
                  <a:lnTo>
                    <a:pt x="4122" y="15972"/>
                  </a:lnTo>
                  <a:cubicBezTo>
                    <a:pt x="2867" y="15972"/>
                    <a:pt x="1816" y="21600"/>
                    <a:pt x="738" y="21327"/>
                  </a:cubicBezTo>
                  <a:cubicBezTo>
                    <a:pt x="-190" y="21094"/>
                    <a:pt x="21" y="9953"/>
                    <a:pt x="21" y="7985"/>
                  </a:cubicBezTo>
                  <a:lnTo>
                    <a:pt x="21" y="7985"/>
                  </a:lnTo>
                  <a:cubicBezTo>
                    <a:pt x="21" y="3576"/>
                    <a:pt x="1857" y="0"/>
                    <a:pt x="4122" y="0"/>
                  </a:cubicBezTo>
                  <a:lnTo>
                    <a:pt x="17309" y="0"/>
                  </a:lnTo>
                  <a:cubicBezTo>
                    <a:pt x="19574" y="0"/>
                    <a:pt x="21410" y="3576"/>
                    <a:pt x="21410" y="7985"/>
                  </a:cubicBezTo>
                  <a:cubicBezTo>
                    <a:pt x="21410" y="7985"/>
                    <a:pt x="21410" y="7985"/>
                    <a:pt x="21410" y="7985"/>
                  </a:cubicBezTo>
                  <a:close/>
                </a:path>
              </a:pathLst>
            </a:custGeom>
            <a:solidFill>
              <a:srgbClr val="F1F1F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grpSp>
      <p:sp>
        <p:nvSpPr>
          <p:cNvPr id="25" name="Shape 1831">
            <a:extLst>
              <a:ext uri="{FF2B5EF4-FFF2-40B4-BE49-F238E27FC236}">
                <a16:creationId xmlns:a16="http://schemas.microsoft.com/office/drawing/2014/main" id="{9C92A2E1-E30A-4AE6-80CA-F51E5F465DAE}"/>
              </a:ext>
            </a:extLst>
          </p:cNvPr>
          <p:cNvSpPr/>
          <p:nvPr/>
        </p:nvSpPr>
        <p:spPr>
          <a:xfrm>
            <a:off x="7279557" y="3790818"/>
            <a:ext cx="95322" cy="9532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50800" tIns="50800" rIns="50800" bIns="50800" numCol="1" anchor="ctr">
            <a:noAutofit/>
          </a:bodyPr>
          <a:lstStyle/>
          <a:p>
            <a:pPr lvl="0">
              <a:defRPr sz="3200">
                <a:solidFill>
                  <a:srgbClr val="FFFFFF"/>
                </a:solidFill>
                <a:latin typeface="Helvetica Light"/>
                <a:ea typeface="Helvetica Light"/>
                <a:cs typeface="Helvetica Light"/>
                <a:sym typeface="Helvetica Light"/>
              </a:defRPr>
            </a:pPr>
            <a:endParaRPr sz="3200"/>
          </a:p>
        </p:txBody>
      </p:sp>
      <p:sp>
        <p:nvSpPr>
          <p:cNvPr id="26" name="Shape 1834">
            <a:extLst>
              <a:ext uri="{FF2B5EF4-FFF2-40B4-BE49-F238E27FC236}">
                <a16:creationId xmlns:a16="http://schemas.microsoft.com/office/drawing/2014/main" id="{9D5A5491-9A31-4849-92F9-209FE5696D1C}"/>
              </a:ext>
            </a:extLst>
          </p:cNvPr>
          <p:cNvSpPr/>
          <p:nvPr/>
        </p:nvSpPr>
        <p:spPr>
          <a:xfrm>
            <a:off x="-5" y="3790817"/>
            <a:ext cx="1432520"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7" name="Shape 1835">
            <a:extLst>
              <a:ext uri="{FF2B5EF4-FFF2-40B4-BE49-F238E27FC236}">
                <a16:creationId xmlns:a16="http://schemas.microsoft.com/office/drawing/2014/main" id="{C8196E32-9543-4B91-BBC9-F3A51699B88C}"/>
              </a:ext>
            </a:extLst>
          </p:cNvPr>
          <p:cNvSpPr/>
          <p:nvPr/>
        </p:nvSpPr>
        <p:spPr>
          <a:xfrm>
            <a:off x="1570494"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8" name="Shape 1836">
            <a:extLst>
              <a:ext uri="{FF2B5EF4-FFF2-40B4-BE49-F238E27FC236}">
                <a16:creationId xmlns:a16="http://schemas.microsoft.com/office/drawing/2014/main" id="{C0DFF1BE-9264-4ECD-82ED-5386C8AACF4C}"/>
              </a:ext>
            </a:extLst>
          </p:cNvPr>
          <p:cNvSpPr/>
          <p:nvPr/>
        </p:nvSpPr>
        <p:spPr>
          <a:xfrm>
            <a:off x="4479113" y="3790817"/>
            <a:ext cx="2790374"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29" name="Shape 1837">
            <a:extLst>
              <a:ext uri="{FF2B5EF4-FFF2-40B4-BE49-F238E27FC236}">
                <a16:creationId xmlns:a16="http://schemas.microsoft.com/office/drawing/2014/main" id="{D339B87F-18D6-4F9A-B9D6-67B13704D477}"/>
              </a:ext>
            </a:extLst>
          </p:cNvPr>
          <p:cNvSpPr/>
          <p:nvPr/>
        </p:nvSpPr>
        <p:spPr>
          <a:xfrm>
            <a:off x="7384951" y="3790817"/>
            <a:ext cx="1759045" cy="95322"/>
          </a:xfrm>
          <a:prstGeom prst="rect">
            <a:avLst/>
          </a:prstGeom>
          <a:solidFill>
            <a:schemeClr val="accent1">
              <a:alpha val="50000"/>
            </a:schemeClr>
          </a:solidFill>
          <a:ln w="12700">
            <a:miter lim="400000"/>
          </a:ln>
        </p:spPr>
        <p:txBody>
          <a:bodyPr lIns="0" tIns="0" rIns="0" bIns="0" anchor="ctr"/>
          <a:lstStyle/>
          <a:p>
            <a:pPr lvl="0">
              <a:defRPr sz="3200">
                <a:solidFill>
                  <a:srgbClr val="FFFFFF"/>
                </a:solidFill>
                <a:latin typeface="Helvetica Light"/>
                <a:ea typeface="Helvetica Light"/>
                <a:cs typeface="Helvetica Light"/>
                <a:sym typeface="Helvetica Light"/>
              </a:defRPr>
            </a:pPr>
            <a:endParaRPr sz="3200"/>
          </a:p>
        </p:txBody>
      </p:sp>
      <p:sp>
        <p:nvSpPr>
          <p:cNvPr id="30" name="TextBox 29">
            <a:extLst>
              <a:ext uri="{FF2B5EF4-FFF2-40B4-BE49-F238E27FC236}">
                <a16:creationId xmlns:a16="http://schemas.microsoft.com/office/drawing/2014/main" id="{9BBFC507-44C1-42F7-BFFB-9743FA92A8B1}"/>
              </a:ext>
            </a:extLst>
          </p:cNvPr>
          <p:cNvSpPr txBox="1"/>
          <p:nvPr/>
        </p:nvSpPr>
        <p:spPr>
          <a:xfrm>
            <a:off x="787771" y="3159388"/>
            <a:ext cx="759215" cy="184666"/>
          </a:xfrm>
          <a:prstGeom prst="rect">
            <a:avLst/>
          </a:prstGeom>
          <a:noFill/>
        </p:spPr>
        <p:txBody>
          <a:bodyPr wrap="square" lIns="0" tIns="0" rIns="0" bIns="0" rtlCol="0">
            <a:spAutoFit/>
          </a:bodyPr>
          <a:lstStyle/>
          <a:p>
            <a:pPr algn="ctr"/>
            <a:r>
              <a:rPr lang="en-GB" sz="1200" dirty="0">
                <a:solidFill>
                  <a:schemeClr val="bg1"/>
                </a:solidFill>
                <a:latin typeface="+mj-lt"/>
              </a:rPr>
              <a:t>Perform</a:t>
            </a:r>
          </a:p>
        </p:txBody>
      </p:sp>
      <p:sp>
        <p:nvSpPr>
          <p:cNvPr id="31" name="TextBox 30">
            <a:extLst>
              <a:ext uri="{FF2B5EF4-FFF2-40B4-BE49-F238E27FC236}">
                <a16:creationId xmlns:a16="http://schemas.microsoft.com/office/drawing/2014/main" id="{52C0E6DD-7523-4EF4-8AF2-8E4D4E0A8A51}"/>
              </a:ext>
            </a:extLst>
          </p:cNvPr>
          <p:cNvSpPr txBox="1"/>
          <p:nvPr/>
        </p:nvSpPr>
        <p:spPr>
          <a:xfrm>
            <a:off x="6747173" y="3167672"/>
            <a:ext cx="759215" cy="184666"/>
          </a:xfrm>
          <a:prstGeom prst="rect">
            <a:avLst/>
          </a:prstGeom>
          <a:noFill/>
        </p:spPr>
        <p:txBody>
          <a:bodyPr wrap="square" lIns="0" tIns="0" rIns="0" bIns="0" rtlCol="0">
            <a:spAutoFit/>
          </a:bodyPr>
          <a:lstStyle/>
          <a:p>
            <a:r>
              <a:rPr lang="en-GB" sz="1200" dirty="0">
                <a:solidFill>
                  <a:schemeClr val="bg1"/>
                </a:solidFill>
                <a:latin typeface="+mj-lt"/>
              </a:rPr>
              <a:t>Create</a:t>
            </a:r>
          </a:p>
        </p:txBody>
      </p:sp>
      <p:sp>
        <p:nvSpPr>
          <p:cNvPr id="32" name="TextBox 31">
            <a:extLst>
              <a:ext uri="{FF2B5EF4-FFF2-40B4-BE49-F238E27FC236}">
                <a16:creationId xmlns:a16="http://schemas.microsoft.com/office/drawing/2014/main" id="{1446DA74-C061-4A31-A00A-5A6F2CD854A3}"/>
              </a:ext>
            </a:extLst>
          </p:cNvPr>
          <p:cNvSpPr txBox="1"/>
          <p:nvPr/>
        </p:nvSpPr>
        <p:spPr>
          <a:xfrm>
            <a:off x="3682675" y="4297690"/>
            <a:ext cx="759215" cy="200055"/>
          </a:xfrm>
          <a:prstGeom prst="rect">
            <a:avLst/>
          </a:prstGeom>
          <a:noFill/>
        </p:spPr>
        <p:txBody>
          <a:bodyPr wrap="square" lIns="0" tIns="0" rIns="0" bIns="0" rtlCol="0">
            <a:spAutoFit/>
          </a:bodyPr>
          <a:lstStyle/>
          <a:p>
            <a:pPr algn="ctr"/>
            <a:r>
              <a:rPr lang="en-GB" sz="1300" dirty="0" err="1">
                <a:solidFill>
                  <a:schemeClr val="bg1"/>
                </a:solidFill>
                <a:latin typeface="+mj-lt"/>
              </a:rPr>
              <a:t>Caculate</a:t>
            </a:r>
            <a:endParaRPr lang="en-GB" sz="1300" dirty="0">
              <a:solidFill>
                <a:schemeClr val="bg1"/>
              </a:solidFill>
              <a:latin typeface="+mj-lt"/>
            </a:endParaRPr>
          </a:p>
        </p:txBody>
      </p:sp>
      <p:sp>
        <p:nvSpPr>
          <p:cNvPr id="33" name="Text Placeholder 2">
            <a:extLst>
              <a:ext uri="{FF2B5EF4-FFF2-40B4-BE49-F238E27FC236}">
                <a16:creationId xmlns:a16="http://schemas.microsoft.com/office/drawing/2014/main" id="{5D2290C6-E870-4049-8AB5-AE00A502266E}"/>
              </a:ext>
            </a:extLst>
          </p:cNvPr>
          <p:cNvSpPr txBox="1">
            <a:spLocks/>
          </p:cNvSpPr>
          <p:nvPr/>
        </p:nvSpPr>
        <p:spPr>
          <a:xfrm>
            <a:off x="1468764" y="3063856"/>
            <a:ext cx="1086247"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Union</a:t>
            </a:r>
          </a:p>
        </p:txBody>
      </p:sp>
      <p:sp>
        <p:nvSpPr>
          <p:cNvPr id="34" name="Text Placeholder 2">
            <a:extLst>
              <a:ext uri="{FF2B5EF4-FFF2-40B4-BE49-F238E27FC236}">
                <a16:creationId xmlns:a16="http://schemas.microsoft.com/office/drawing/2014/main" id="{DEDB2648-E100-4AE8-B632-FE47802150A3}"/>
              </a:ext>
            </a:extLst>
          </p:cNvPr>
          <p:cNvSpPr txBox="1">
            <a:spLocks/>
          </p:cNvSpPr>
          <p:nvPr/>
        </p:nvSpPr>
        <p:spPr>
          <a:xfrm>
            <a:off x="7154777" y="3076556"/>
            <a:ext cx="1086248" cy="424357"/>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ln w="0"/>
                <a:solidFill>
                  <a:schemeClr val="accent1"/>
                </a:solidFill>
                <a:effectLst>
                  <a:outerShdw blurRad="38100" dist="25400" dir="5400000" algn="ctr" rotWithShape="0">
                    <a:srgbClr val="6E747A">
                      <a:alpha val="43000"/>
                    </a:srgbClr>
                  </a:outerShdw>
                </a:effectLst>
              </a:rPr>
              <a:t>Map</a:t>
            </a:r>
          </a:p>
        </p:txBody>
      </p:sp>
      <p:sp>
        <p:nvSpPr>
          <p:cNvPr id="35" name="Text Placeholder 2">
            <a:extLst>
              <a:ext uri="{FF2B5EF4-FFF2-40B4-BE49-F238E27FC236}">
                <a16:creationId xmlns:a16="http://schemas.microsoft.com/office/drawing/2014/main" id="{FA8BCCFF-EEF7-49A1-9F66-3F1DA45B462B}"/>
              </a:ext>
            </a:extLst>
          </p:cNvPr>
          <p:cNvSpPr txBox="1">
            <a:spLocks/>
          </p:cNvSpPr>
          <p:nvPr/>
        </p:nvSpPr>
        <p:spPr>
          <a:xfrm>
            <a:off x="4396686" y="4207815"/>
            <a:ext cx="1086248" cy="404043"/>
          </a:xfrm>
          <a:prstGeom prst="rect">
            <a:avLst/>
          </a:prstGeom>
          <a:noFill/>
        </p:spPr>
        <p:txBody>
          <a:bodyPr vert="horz" lIns="91440" tIns="45720" rIns="91440" bIns="45720" rtlCol="0" anchor="ctr">
            <a:noAutofit/>
          </a:bodyP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sz="1500" cap="none" dirty="0">
                <a:solidFill>
                  <a:schemeClr val="accent1"/>
                </a:solidFill>
              </a:rPr>
              <a:t>Exposure</a:t>
            </a:r>
          </a:p>
        </p:txBody>
      </p:sp>
      <p:sp>
        <p:nvSpPr>
          <p:cNvPr id="50" name="Rectangle 49">
            <a:extLst>
              <a:ext uri="{FF2B5EF4-FFF2-40B4-BE49-F238E27FC236}">
                <a16:creationId xmlns:a16="http://schemas.microsoft.com/office/drawing/2014/main" id="{D17648F9-7313-4F9C-963D-70717D6639ED}"/>
              </a:ext>
            </a:extLst>
          </p:cNvPr>
          <p:cNvSpPr/>
          <p:nvPr/>
        </p:nvSpPr>
        <p:spPr>
          <a:xfrm>
            <a:off x="9137666" y="-309087"/>
            <a:ext cx="75378" cy="762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51" name="Content Placeholder 7" descr="Click me">
            <a:hlinkClick r:id="rId4"/>
            <a:extLst>
              <a:ext uri="{FF2B5EF4-FFF2-40B4-BE49-F238E27FC236}">
                <a16:creationId xmlns:a16="http://schemas.microsoft.com/office/drawing/2014/main" id="{4C0DE70F-8C18-4667-A606-90F9A846A350}"/>
              </a:ext>
              <a:ext uri="{C183D7F6-B498-43B3-948B-1728B52AA6E4}">
                <adec:decorative xmlns:adec="http://schemas.microsoft.com/office/drawing/2017/decorative" val="0"/>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b="3758"/>
          <a:stretch/>
        </p:blipFill>
        <p:spPr>
          <a:xfrm>
            <a:off x="5608484" y="4063857"/>
            <a:ext cx="3255239" cy="2216921"/>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pic>
        <p:nvPicPr>
          <p:cNvPr id="53" name="Picture 52" descr="A close up of a map&#10;&#10;Description automatically generated">
            <a:extLst>
              <a:ext uri="{FF2B5EF4-FFF2-40B4-BE49-F238E27FC236}">
                <a16:creationId xmlns:a16="http://schemas.microsoft.com/office/drawing/2014/main" id="{9D99F015-4BA1-4569-9AEC-5ACECEC0CD49}"/>
              </a:ext>
            </a:extLst>
          </p:cNvPr>
          <p:cNvPicPr>
            <a:picLocks noChangeAspect="1"/>
          </p:cNvPicPr>
          <p:nvPr/>
        </p:nvPicPr>
        <p:blipFill rotWithShape="1">
          <a:blip r:embed="rId6">
            <a:extLst>
              <a:ext uri="{28A0092B-C50C-407E-A947-70E740481C1C}">
                <a14:useLocalDpi xmlns:a14="http://schemas.microsoft.com/office/drawing/2010/main" val="0"/>
              </a:ext>
            </a:extLst>
          </a:blip>
          <a:srcRect t="5950" b="11897"/>
          <a:stretch/>
        </p:blipFill>
        <p:spPr>
          <a:xfrm>
            <a:off x="72027" y="4034873"/>
            <a:ext cx="3253822" cy="2216921"/>
          </a:xfrm>
          <a:prstGeom prst="roundRect">
            <a:avLst>
              <a:gd name="adj" fmla="val 8594"/>
            </a:avLst>
          </a:prstGeom>
          <a:solidFill>
            <a:srgbClr val="FFFFFF">
              <a:shade val="85000"/>
            </a:srgbClr>
          </a:solidFill>
          <a:ln>
            <a:solidFill>
              <a:schemeClr val="accent1"/>
            </a:solidFill>
          </a:ln>
          <a:effectLst>
            <a:reflection blurRad="12700" stA="38000" endPos="28000" dist="5000" dir="5400000" sy="-100000" algn="bl" rotWithShape="0"/>
          </a:effectLst>
        </p:spPr>
      </p:pic>
    </p:spTree>
    <p:extLst>
      <p:ext uri="{BB962C8B-B14F-4D97-AF65-F5344CB8AC3E}">
        <p14:creationId xmlns:p14="http://schemas.microsoft.com/office/powerpoint/2010/main" val="16734968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xEl>
                                              <p:pRg st="0" end="0"/>
                                            </p:txEl>
                                          </p:spTgt>
                                        </p:tgtEl>
                                        <p:attrNameLst>
                                          <p:attrName>style.visibility</p:attrName>
                                        </p:attrNameLst>
                                      </p:cBhvr>
                                      <p:to>
                                        <p:strVal val="visible"/>
                                      </p:to>
                                    </p:set>
                                    <p:animEffect transition="in" filter="fade">
                                      <p:cBhvr>
                                        <p:cTn id="25" dur="500"/>
                                        <p:tgtEl>
                                          <p:spTgt spid="33">
                                            <p:txEl>
                                              <p:pRg st="0" end="0"/>
                                            </p:txEl>
                                          </p:spTgt>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down)">
                                      <p:cBhvr>
                                        <p:cTn id="29" dur="500"/>
                                        <p:tgtEl>
                                          <p:spTgt spid="10"/>
                                        </p:tgtEl>
                                      </p:cBhvr>
                                    </p:animEffect>
                                  </p:childTnLst>
                                </p:cTn>
                              </p:par>
                            </p:childTnLst>
                          </p:cTn>
                        </p:par>
                        <p:par>
                          <p:cTn id="30" fill="hold">
                            <p:stCondLst>
                              <p:cond delay="2500"/>
                            </p:stCondLst>
                            <p:childTnLst>
                              <p:par>
                                <p:cTn id="31" presetID="42" presetClass="entr" presetSubtype="0" fill="hold" nodeType="after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1000"/>
                                        <p:tgtEl>
                                          <p:spTgt spid="53"/>
                                        </p:tgtEl>
                                      </p:cBhvr>
                                    </p:animEffect>
                                    <p:anim calcmode="lin" valueType="num">
                                      <p:cBhvr>
                                        <p:cTn id="34" dur="1000" fill="hold"/>
                                        <p:tgtEl>
                                          <p:spTgt spid="53"/>
                                        </p:tgtEl>
                                        <p:attrNameLst>
                                          <p:attrName>ppt_x</p:attrName>
                                        </p:attrNameLst>
                                      </p:cBhvr>
                                      <p:tavLst>
                                        <p:tav tm="0">
                                          <p:val>
                                            <p:strVal val="#ppt_x"/>
                                          </p:val>
                                        </p:tav>
                                        <p:tav tm="100000">
                                          <p:val>
                                            <p:strVal val="#ppt_x"/>
                                          </p:val>
                                        </p:tav>
                                      </p:tavLst>
                                    </p:anim>
                                    <p:anim calcmode="lin" valueType="num">
                                      <p:cBhvr>
                                        <p:cTn id="35"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xEl>
                                              <p:pRg st="0" end="0"/>
                                            </p:txEl>
                                          </p:spTgt>
                                        </p:tgtEl>
                                        <p:attrNameLst>
                                          <p:attrName>style.visibility</p:attrName>
                                        </p:attrNameLst>
                                      </p:cBhvr>
                                      <p:to>
                                        <p:strVal val="visible"/>
                                      </p:to>
                                    </p:set>
                                    <p:animEffect transition="in" filter="fade">
                                      <p:cBhvr>
                                        <p:cTn id="54" dur="500"/>
                                        <p:tgtEl>
                                          <p:spTgt spid="35">
                                            <p:txEl>
                                              <p:pRg st="0" end="0"/>
                                            </p:txEl>
                                          </p:spTgt>
                                        </p:tgtEl>
                                      </p:cBhvr>
                                    </p:animEffect>
                                  </p:childTnLst>
                                </p:cTn>
                              </p:par>
                            </p:childTnLst>
                          </p:cTn>
                        </p:par>
                        <p:par>
                          <p:cTn id="55" fill="hold">
                            <p:stCondLst>
                              <p:cond delay="1500"/>
                            </p:stCondLst>
                            <p:childTnLst>
                              <p:par>
                                <p:cTn id="56" presetID="22" presetClass="entr" presetSubtype="1" fill="hold"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up)">
                                      <p:cBhvr>
                                        <p:cTn id="58" dur="500"/>
                                        <p:tgtEl>
                                          <p:spTgt spid="7"/>
                                        </p:tgtEl>
                                      </p:cBhvr>
                                    </p:animEffect>
                                  </p:childTnLst>
                                </p:cTn>
                              </p:par>
                            </p:childTnLst>
                          </p:cTn>
                        </p:par>
                        <p:par>
                          <p:cTn id="59" fill="hold">
                            <p:stCondLst>
                              <p:cond delay="2000"/>
                            </p:stCondLst>
                            <p:childTnLst>
                              <p:par>
                                <p:cTn id="60" presetID="42" presetClass="entr" presetSubtype="0" fill="hold" nodeType="after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fade">
                                      <p:cBhvr>
                                        <p:cTn id="62" dur="1000"/>
                                        <p:tgtEl>
                                          <p:spTgt spid="55"/>
                                        </p:tgtEl>
                                      </p:cBhvr>
                                    </p:animEffect>
                                    <p:anim calcmode="lin" valueType="num">
                                      <p:cBhvr>
                                        <p:cTn id="63" dur="1000" fill="hold"/>
                                        <p:tgtEl>
                                          <p:spTgt spid="55"/>
                                        </p:tgtEl>
                                        <p:attrNameLst>
                                          <p:attrName>ppt_x</p:attrName>
                                        </p:attrNameLst>
                                      </p:cBhvr>
                                      <p:tavLst>
                                        <p:tav tm="0">
                                          <p:val>
                                            <p:strVal val="#ppt_x"/>
                                          </p:val>
                                        </p:tav>
                                        <p:tav tm="100000">
                                          <p:val>
                                            <p:strVal val="#ppt_x"/>
                                          </p:val>
                                        </p:tav>
                                      </p:tavLst>
                                    </p:anim>
                                    <p:anim calcmode="lin" valueType="num">
                                      <p:cBhvr>
                                        <p:cTn id="64"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wipe(left)">
                                      <p:cBhvr>
                                        <p:cTn id="69" dur="500"/>
                                        <p:tgtEl>
                                          <p:spTgt spid="28"/>
                                        </p:tgtEl>
                                      </p:cBhvr>
                                    </p:animEffec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par>
                          <p:cTn id="74" fill="hold">
                            <p:stCondLst>
                              <p:cond delay="1000"/>
                            </p:stCondLst>
                            <p:childTnLst>
                              <p:par>
                                <p:cTn id="75" presetID="10" presetClass="entr" presetSubtype="0" fill="hold" nodeType="after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fade">
                                      <p:cBhvr>
                                        <p:cTn id="80" dur="500"/>
                                        <p:tgtEl>
                                          <p:spTgt spid="31"/>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xEl>
                                              <p:pRg st="0" end="0"/>
                                            </p:txEl>
                                          </p:spTgt>
                                        </p:tgtEl>
                                        <p:attrNameLst>
                                          <p:attrName>style.visibility</p:attrName>
                                        </p:attrNameLst>
                                      </p:cBhvr>
                                      <p:to>
                                        <p:strVal val="visible"/>
                                      </p:to>
                                    </p:set>
                                    <p:animEffect transition="in" filter="fade">
                                      <p:cBhvr>
                                        <p:cTn id="83" dur="500"/>
                                        <p:tgtEl>
                                          <p:spTgt spid="34">
                                            <p:txEl>
                                              <p:pRg st="0" end="0"/>
                                            </p:txEl>
                                          </p:spTgt>
                                        </p:tgtEl>
                                      </p:cBhvr>
                                    </p:animEffect>
                                  </p:childTnLst>
                                </p:cTn>
                              </p:par>
                            </p:childTnLst>
                          </p:cTn>
                        </p:par>
                        <p:par>
                          <p:cTn id="84" fill="hold">
                            <p:stCondLst>
                              <p:cond delay="1500"/>
                            </p:stCondLst>
                            <p:childTnLst>
                              <p:par>
                                <p:cTn id="85" presetID="22" presetClass="entr" presetSubtype="4" fill="hold" nodeType="afterEffect">
                                  <p:stCondLst>
                                    <p:cond delay="0"/>
                                  </p:stCondLst>
                                  <p:childTnLst>
                                    <p:set>
                                      <p:cBhvr>
                                        <p:cTn id="86" dur="1" fill="hold">
                                          <p:stCondLst>
                                            <p:cond delay="0"/>
                                          </p:stCondLst>
                                        </p:cTn>
                                        <p:tgtEl>
                                          <p:spTgt spid="4"/>
                                        </p:tgtEl>
                                        <p:attrNameLst>
                                          <p:attrName>style.visibility</p:attrName>
                                        </p:attrNameLst>
                                      </p:cBhvr>
                                      <p:to>
                                        <p:strVal val="visible"/>
                                      </p:to>
                                    </p:set>
                                    <p:animEffect transition="in" filter="wipe(down)">
                                      <p:cBhvr>
                                        <p:cTn id="87" dur="500"/>
                                        <p:tgtEl>
                                          <p:spTgt spid="4"/>
                                        </p:tgtEl>
                                      </p:cBhvr>
                                    </p:animEffect>
                                  </p:childTnLst>
                                </p:cTn>
                              </p:par>
                            </p:childTnLst>
                          </p:cTn>
                        </p:par>
                        <p:par>
                          <p:cTn id="88" fill="hold">
                            <p:stCondLst>
                              <p:cond delay="2000"/>
                            </p:stCondLst>
                            <p:childTnLst>
                              <p:par>
                                <p:cTn id="89" presetID="22" presetClass="entr" presetSubtype="8"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wipe(left)">
                                      <p:cBhvr>
                                        <p:cTn id="91" dur="500"/>
                                        <p:tgtEl>
                                          <p:spTgt spid="29"/>
                                        </p:tgtEl>
                                      </p:cBhvr>
                                    </p:animEffect>
                                  </p:childTnLst>
                                </p:cTn>
                              </p:par>
                            </p:childTnLst>
                          </p:cTn>
                        </p:par>
                        <p:par>
                          <p:cTn id="92" fill="hold">
                            <p:stCondLst>
                              <p:cond delay="3500"/>
                            </p:stCondLst>
                            <p:childTnLst>
                              <p:par>
                                <p:cTn id="93" presetID="42" presetClass="entr" presetSubtype="0" fill="hold" nodeType="after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1000"/>
                                        <p:tgtEl>
                                          <p:spTgt spid="51"/>
                                        </p:tgtEl>
                                      </p:cBhvr>
                                    </p:animEffect>
                                    <p:anim calcmode="lin" valueType="num">
                                      <p:cBhvr>
                                        <p:cTn id="96" dur="1000" fill="hold"/>
                                        <p:tgtEl>
                                          <p:spTgt spid="51"/>
                                        </p:tgtEl>
                                        <p:attrNameLst>
                                          <p:attrName>ppt_x</p:attrName>
                                        </p:attrNameLst>
                                      </p:cBhvr>
                                      <p:tavLst>
                                        <p:tav tm="0">
                                          <p:val>
                                            <p:strVal val="#ppt_x"/>
                                          </p:val>
                                        </p:tav>
                                        <p:tav tm="100000">
                                          <p:val>
                                            <p:strVal val="#ppt_x"/>
                                          </p:val>
                                        </p:tav>
                                      </p:tavLst>
                                    </p:anim>
                                    <p:anim calcmode="lin" valueType="num">
                                      <p:cBhvr>
                                        <p:cTn id="9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25" grpId="0" animBg="1"/>
      <p:bldP spid="26" grpId="0" animBg="1"/>
      <p:bldP spid="27" grpId="0" animBg="1"/>
      <p:bldP spid="28" grpId="0" animBg="1"/>
      <p:bldP spid="29" grpId="0" animBg="1"/>
      <p:bldP spid="30" grpId="0"/>
      <p:bldP spid="31" grpId="0"/>
      <p:bldP spid="32" grpId="0"/>
      <p:bldP spid="33" grpId="0" build="p"/>
      <p:bldP spid="34" grpId="0" build="p"/>
      <p:bldP spid="3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green leaf trees near body of water">
            <a:extLst>
              <a:ext uri="{FF2B5EF4-FFF2-40B4-BE49-F238E27FC236}">
                <a16:creationId xmlns:a16="http://schemas.microsoft.com/office/drawing/2014/main" id="{33669940-4702-4CA3-A537-7E5F74FDF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662" y="0"/>
            <a:ext cx="4648199" cy="69722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CFD3A29-DD81-4CFA-9658-553F2124F1E6}"/>
              </a:ext>
            </a:extLst>
          </p:cNvPr>
          <p:cNvSpPr>
            <a:spLocks noGrp="1"/>
          </p:cNvSpPr>
          <p:nvPr>
            <p:ph type="title"/>
          </p:nvPr>
        </p:nvSpPr>
        <p:spPr>
          <a:xfrm>
            <a:off x="512529" y="4216308"/>
            <a:ext cx="3200400" cy="2286000"/>
          </a:xfrm>
        </p:spPr>
        <p:txBody>
          <a:bodyPr/>
          <a:lstStyle/>
          <a:p>
            <a:r>
              <a:rPr lang="en-PH" dirty="0"/>
              <a:t>Output</a:t>
            </a:r>
          </a:p>
        </p:txBody>
      </p:sp>
      <p:sp>
        <p:nvSpPr>
          <p:cNvPr id="3" name="Content Placeholder 2">
            <a:extLst>
              <a:ext uri="{FF2B5EF4-FFF2-40B4-BE49-F238E27FC236}">
                <a16:creationId xmlns:a16="http://schemas.microsoft.com/office/drawing/2014/main" id="{83BDF58F-D285-4E9D-8197-B1688EB03B89}"/>
              </a:ext>
            </a:extLst>
          </p:cNvPr>
          <p:cNvSpPr>
            <a:spLocks noGrp="1"/>
          </p:cNvSpPr>
          <p:nvPr>
            <p:ph idx="1"/>
          </p:nvPr>
        </p:nvSpPr>
        <p:spPr/>
        <p:txBody>
          <a:bodyPr/>
          <a:lstStyle/>
          <a:p>
            <a:endParaRPr lang="en-PH"/>
          </a:p>
        </p:txBody>
      </p:sp>
      <p:sp>
        <p:nvSpPr>
          <p:cNvPr id="4" name="Text Placeholder 3">
            <a:extLst>
              <a:ext uri="{FF2B5EF4-FFF2-40B4-BE49-F238E27FC236}">
                <a16:creationId xmlns:a16="http://schemas.microsoft.com/office/drawing/2014/main" id="{D52626D6-D578-43FE-9A3F-56065DFA83AB}"/>
              </a:ext>
            </a:extLst>
          </p:cNvPr>
          <p:cNvSpPr>
            <a:spLocks noGrp="1"/>
          </p:cNvSpPr>
          <p:nvPr>
            <p:ph type="body" sz="half" idx="2"/>
          </p:nvPr>
        </p:nvSpPr>
        <p:spPr/>
        <p:txBody>
          <a:bodyPr/>
          <a:lstStyle/>
          <a:p>
            <a:endParaRPr lang="en-PH"/>
          </a:p>
        </p:txBody>
      </p:sp>
      <p:sp>
        <p:nvSpPr>
          <p:cNvPr id="5" name="Footer Placeholder 4">
            <a:extLst>
              <a:ext uri="{FF2B5EF4-FFF2-40B4-BE49-F238E27FC236}">
                <a16:creationId xmlns:a16="http://schemas.microsoft.com/office/drawing/2014/main" id="{349E5D21-187F-4B2D-AF3F-63D702C1475A}"/>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1D1747C5-B4FB-4B5F-B2EE-8536F71F06CF}"/>
              </a:ext>
            </a:extLst>
          </p:cNvPr>
          <p:cNvSpPr>
            <a:spLocks noGrp="1"/>
          </p:cNvSpPr>
          <p:nvPr>
            <p:ph type="sldNum" sz="quarter" idx="12"/>
          </p:nvPr>
        </p:nvSpPr>
        <p:spPr/>
        <p:txBody>
          <a:bodyPr/>
          <a:lstStyle/>
          <a:p>
            <a:fld id="{9F909BAD-3646-402D-AC30-3DBF86AA0FCB}" type="slidenum">
              <a:rPr lang="en-PH" smtClean="0"/>
              <a:t>23</a:t>
            </a:fld>
            <a:endParaRPr lang="en-PH"/>
          </a:p>
        </p:txBody>
      </p:sp>
      <p:pic>
        <p:nvPicPr>
          <p:cNvPr id="7" name="Content Placeholder 7" descr="Click me">
            <a:hlinkClick r:id="rId3"/>
            <a:extLst>
              <a:ext uri="{FF2B5EF4-FFF2-40B4-BE49-F238E27FC236}">
                <a16:creationId xmlns:a16="http://schemas.microsoft.com/office/drawing/2014/main" id="{AF83F23B-8822-49EB-8D61-0B4B9F823610}"/>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39751" t="18194" b="3758"/>
          <a:stretch/>
        </p:blipFill>
        <p:spPr>
          <a:xfrm>
            <a:off x="4689941" y="351897"/>
            <a:ext cx="6713557" cy="6154206"/>
          </a:xfrm>
          <a:prstGeom prst="rect">
            <a:avLst/>
          </a:prstGeom>
        </p:spPr>
      </p:pic>
    </p:spTree>
    <p:extLst>
      <p:ext uri="{BB962C8B-B14F-4D97-AF65-F5344CB8AC3E}">
        <p14:creationId xmlns:p14="http://schemas.microsoft.com/office/powerpoint/2010/main" val="3076805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6B76BC-B075-4F6F-94F6-DA62F6761AC1}"/>
              </a:ext>
            </a:extLst>
          </p:cNvPr>
          <p:cNvSpPr>
            <a:spLocks noGrp="1"/>
          </p:cNvSpPr>
          <p:nvPr>
            <p:ph type="title"/>
          </p:nvPr>
        </p:nvSpPr>
        <p:spPr/>
        <p:txBody>
          <a:bodyPr/>
          <a:lstStyle/>
          <a:p>
            <a:pPr algn="ctr"/>
            <a:r>
              <a:rPr lang="en-PH" dirty="0"/>
              <a:t>Significance</a:t>
            </a:r>
          </a:p>
        </p:txBody>
      </p:sp>
      <p:sp>
        <p:nvSpPr>
          <p:cNvPr id="5" name="Footer Placeholder 4">
            <a:extLst>
              <a:ext uri="{FF2B5EF4-FFF2-40B4-BE49-F238E27FC236}">
                <a16:creationId xmlns:a16="http://schemas.microsoft.com/office/drawing/2014/main" id="{00A63EB9-3F21-4C1B-91A2-2BCA3FBDE69E}"/>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E3ABDE12-8CD9-4635-9E16-ACF34FDE2BCF}"/>
              </a:ext>
            </a:extLst>
          </p:cNvPr>
          <p:cNvSpPr>
            <a:spLocks noGrp="1"/>
          </p:cNvSpPr>
          <p:nvPr>
            <p:ph type="sldNum" sz="quarter" idx="12"/>
          </p:nvPr>
        </p:nvSpPr>
        <p:spPr/>
        <p:txBody>
          <a:bodyPr/>
          <a:lstStyle/>
          <a:p>
            <a:fld id="{9F909BAD-3646-402D-AC30-3DBF86AA0FCB}" type="slidenum">
              <a:rPr lang="en-PH" smtClean="0"/>
              <a:t>24</a:t>
            </a:fld>
            <a:endParaRPr lang="en-PH"/>
          </a:p>
        </p:txBody>
      </p:sp>
      <p:grpSp>
        <p:nvGrpSpPr>
          <p:cNvPr id="8" name="Group 7">
            <a:extLst>
              <a:ext uri="{FF2B5EF4-FFF2-40B4-BE49-F238E27FC236}">
                <a16:creationId xmlns:a16="http://schemas.microsoft.com/office/drawing/2014/main" id="{A14858EF-5CF2-4BD1-895F-2C2399AA0D49}"/>
              </a:ext>
            </a:extLst>
          </p:cNvPr>
          <p:cNvGrpSpPr/>
          <p:nvPr/>
        </p:nvGrpSpPr>
        <p:grpSpPr>
          <a:xfrm>
            <a:off x="7147773" y="3528026"/>
            <a:ext cx="3516266" cy="649752"/>
            <a:chOff x="7147773" y="3613754"/>
            <a:chExt cx="3516266" cy="649752"/>
          </a:xfrm>
          <a:solidFill>
            <a:schemeClr val="accent1"/>
          </a:solidFill>
        </p:grpSpPr>
        <p:sp>
          <p:nvSpPr>
            <p:cNvPr id="9" name="Shape 1065">
              <a:extLst>
                <a:ext uri="{FF2B5EF4-FFF2-40B4-BE49-F238E27FC236}">
                  <a16:creationId xmlns:a16="http://schemas.microsoft.com/office/drawing/2014/main" id="{9B39F781-F2E7-437C-9177-9E15B63215DE}"/>
                </a:ext>
              </a:extLst>
            </p:cNvPr>
            <p:cNvSpPr/>
            <p:nvPr/>
          </p:nvSpPr>
          <p:spPr>
            <a:xfrm>
              <a:off x="7492364" y="3613754"/>
              <a:ext cx="3171675"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Shape 1066">
              <a:extLst>
                <a:ext uri="{FF2B5EF4-FFF2-40B4-BE49-F238E27FC236}">
                  <a16:creationId xmlns:a16="http://schemas.microsoft.com/office/drawing/2014/main" id="{90859B8F-07C0-42AC-942B-601B886946AE}"/>
                </a:ext>
              </a:extLst>
            </p:cNvPr>
            <p:cNvSpPr/>
            <p:nvPr/>
          </p:nvSpPr>
          <p:spPr>
            <a:xfrm>
              <a:off x="7147773" y="3613754"/>
              <a:ext cx="348081"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a:extLst>
              <a:ext uri="{FF2B5EF4-FFF2-40B4-BE49-F238E27FC236}">
                <a16:creationId xmlns:a16="http://schemas.microsoft.com/office/drawing/2014/main" id="{D88A9B7A-A2EA-42BD-B908-B734C535112D}"/>
              </a:ext>
            </a:extLst>
          </p:cNvPr>
          <p:cNvGrpSpPr/>
          <p:nvPr/>
        </p:nvGrpSpPr>
        <p:grpSpPr>
          <a:xfrm>
            <a:off x="1524000" y="3528026"/>
            <a:ext cx="3522266" cy="649752"/>
            <a:chOff x="1524000" y="3613754"/>
            <a:chExt cx="3522266" cy="649752"/>
          </a:xfrm>
          <a:solidFill>
            <a:schemeClr val="accent1"/>
          </a:solidFill>
        </p:grpSpPr>
        <p:sp>
          <p:nvSpPr>
            <p:cNvPr id="12" name="Shape 1068">
              <a:extLst>
                <a:ext uri="{FF2B5EF4-FFF2-40B4-BE49-F238E27FC236}">
                  <a16:creationId xmlns:a16="http://schemas.microsoft.com/office/drawing/2014/main" id="{27537CE3-CDA7-46CF-ADBA-E25C64FE8824}"/>
                </a:ext>
              </a:extLst>
            </p:cNvPr>
            <p:cNvSpPr/>
            <p:nvPr/>
          </p:nvSpPr>
          <p:spPr>
            <a:xfrm>
              <a:off x="4698182" y="3613754"/>
              <a:ext cx="348084"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1069">
              <a:extLst>
                <a:ext uri="{FF2B5EF4-FFF2-40B4-BE49-F238E27FC236}">
                  <a16:creationId xmlns:a16="http://schemas.microsoft.com/office/drawing/2014/main" id="{639ADAA4-9DA7-4BDD-A131-77F319B59D5B}"/>
                </a:ext>
              </a:extLst>
            </p:cNvPr>
            <p:cNvSpPr/>
            <p:nvPr/>
          </p:nvSpPr>
          <p:spPr>
            <a:xfrm>
              <a:off x="1524000" y="3613754"/>
              <a:ext cx="3177368"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4" name="Group 13">
            <a:extLst>
              <a:ext uri="{FF2B5EF4-FFF2-40B4-BE49-F238E27FC236}">
                <a16:creationId xmlns:a16="http://schemas.microsoft.com/office/drawing/2014/main" id="{2CFCEE79-B11F-4DAC-929F-1603CAB631EF}"/>
              </a:ext>
            </a:extLst>
          </p:cNvPr>
          <p:cNvGrpSpPr/>
          <p:nvPr/>
        </p:nvGrpSpPr>
        <p:grpSpPr>
          <a:xfrm>
            <a:off x="6795691" y="2291994"/>
            <a:ext cx="3868346" cy="867243"/>
            <a:chOff x="6795691" y="2377722"/>
            <a:chExt cx="3868346" cy="867243"/>
          </a:xfrm>
          <a:solidFill>
            <a:schemeClr val="accent1"/>
          </a:solidFill>
        </p:grpSpPr>
        <p:sp>
          <p:nvSpPr>
            <p:cNvPr id="15" name="Shape 1074">
              <a:extLst>
                <a:ext uri="{FF2B5EF4-FFF2-40B4-BE49-F238E27FC236}">
                  <a16:creationId xmlns:a16="http://schemas.microsoft.com/office/drawing/2014/main" id="{AB4899F8-D079-4D83-80F1-44E8B719B92D}"/>
                </a:ext>
              </a:extLst>
            </p:cNvPr>
            <p:cNvSpPr/>
            <p:nvPr/>
          </p:nvSpPr>
          <p:spPr>
            <a:xfrm>
              <a:off x="7312577" y="2377722"/>
              <a:ext cx="3351460"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1075">
              <a:extLst>
                <a:ext uri="{FF2B5EF4-FFF2-40B4-BE49-F238E27FC236}">
                  <a16:creationId xmlns:a16="http://schemas.microsoft.com/office/drawing/2014/main" id="{111023AD-CEAD-4735-8FAA-9E542DFA0561}"/>
                </a:ext>
              </a:extLst>
            </p:cNvPr>
            <p:cNvSpPr/>
            <p:nvPr/>
          </p:nvSpPr>
          <p:spPr>
            <a:xfrm>
              <a:off x="6795691" y="2377722"/>
              <a:ext cx="520457" cy="8672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 name="Group 16">
            <a:extLst>
              <a:ext uri="{FF2B5EF4-FFF2-40B4-BE49-F238E27FC236}">
                <a16:creationId xmlns:a16="http://schemas.microsoft.com/office/drawing/2014/main" id="{9AB8529A-D324-41A6-B912-82E0FEBEFCE5}"/>
              </a:ext>
            </a:extLst>
          </p:cNvPr>
          <p:cNvGrpSpPr/>
          <p:nvPr/>
        </p:nvGrpSpPr>
        <p:grpSpPr>
          <a:xfrm>
            <a:off x="1524000" y="2291994"/>
            <a:ext cx="3889414" cy="867243"/>
            <a:chOff x="1524000" y="2377722"/>
            <a:chExt cx="3889414" cy="867243"/>
          </a:xfrm>
          <a:solidFill>
            <a:schemeClr val="accent1"/>
          </a:solidFill>
        </p:grpSpPr>
        <p:sp>
          <p:nvSpPr>
            <p:cNvPr id="18" name="Shape 1077">
              <a:extLst>
                <a:ext uri="{FF2B5EF4-FFF2-40B4-BE49-F238E27FC236}">
                  <a16:creationId xmlns:a16="http://schemas.microsoft.com/office/drawing/2014/main" id="{870F593E-7F9B-48C4-A4BC-528C4D8C9F23}"/>
                </a:ext>
              </a:extLst>
            </p:cNvPr>
            <p:cNvSpPr/>
            <p:nvPr/>
          </p:nvSpPr>
          <p:spPr>
            <a:xfrm>
              <a:off x="1524000" y="2377722"/>
              <a:ext cx="3372133"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078">
              <a:extLst>
                <a:ext uri="{FF2B5EF4-FFF2-40B4-BE49-F238E27FC236}">
                  <a16:creationId xmlns:a16="http://schemas.microsoft.com/office/drawing/2014/main" id="{01C0B526-D301-4C22-BE95-9786D23FFAFE}"/>
                </a:ext>
              </a:extLst>
            </p:cNvPr>
            <p:cNvSpPr/>
            <p:nvPr/>
          </p:nvSpPr>
          <p:spPr>
            <a:xfrm>
              <a:off x="4892950" y="2377722"/>
              <a:ext cx="520464" cy="867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0" name="Group 19">
            <a:extLst>
              <a:ext uri="{FF2B5EF4-FFF2-40B4-BE49-F238E27FC236}">
                <a16:creationId xmlns:a16="http://schemas.microsoft.com/office/drawing/2014/main" id="{8AFF95BB-080B-4D13-A9F4-0570E254E507}"/>
              </a:ext>
            </a:extLst>
          </p:cNvPr>
          <p:cNvGrpSpPr/>
          <p:nvPr/>
        </p:nvGrpSpPr>
        <p:grpSpPr>
          <a:xfrm>
            <a:off x="6780709" y="4606745"/>
            <a:ext cx="3898312" cy="867243"/>
            <a:chOff x="6780709" y="4692473"/>
            <a:chExt cx="3898312" cy="867243"/>
          </a:xfrm>
          <a:solidFill>
            <a:schemeClr val="accent1"/>
          </a:solidFill>
        </p:grpSpPr>
        <p:sp>
          <p:nvSpPr>
            <p:cNvPr id="21" name="Shape 1080">
              <a:extLst>
                <a:ext uri="{FF2B5EF4-FFF2-40B4-BE49-F238E27FC236}">
                  <a16:creationId xmlns:a16="http://schemas.microsoft.com/office/drawing/2014/main" id="{34F5556C-1C58-4063-82BC-C19AC2C017CB}"/>
                </a:ext>
              </a:extLst>
            </p:cNvPr>
            <p:cNvSpPr/>
            <p:nvPr/>
          </p:nvSpPr>
          <p:spPr>
            <a:xfrm>
              <a:off x="7297596" y="4909716"/>
              <a:ext cx="3381425"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081">
              <a:extLst>
                <a:ext uri="{FF2B5EF4-FFF2-40B4-BE49-F238E27FC236}">
                  <a16:creationId xmlns:a16="http://schemas.microsoft.com/office/drawing/2014/main" id="{37118EE5-8997-4561-894E-128AF9108A95}"/>
                </a:ext>
              </a:extLst>
            </p:cNvPr>
            <p:cNvSpPr/>
            <p:nvPr/>
          </p:nvSpPr>
          <p:spPr>
            <a:xfrm>
              <a:off x="6780709" y="4692473"/>
              <a:ext cx="520464" cy="8672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22">
            <a:extLst>
              <a:ext uri="{FF2B5EF4-FFF2-40B4-BE49-F238E27FC236}">
                <a16:creationId xmlns:a16="http://schemas.microsoft.com/office/drawing/2014/main" id="{785950B5-CA3F-4973-90DA-C4F74E6A7EC2}"/>
              </a:ext>
            </a:extLst>
          </p:cNvPr>
          <p:cNvGrpSpPr/>
          <p:nvPr/>
        </p:nvGrpSpPr>
        <p:grpSpPr>
          <a:xfrm>
            <a:off x="1524531" y="4606745"/>
            <a:ext cx="3881386" cy="867243"/>
            <a:chOff x="1524531" y="4692473"/>
            <a:chExt cx="3881386" cy="867243"/>
          </a:xfrm>
          <a:solidFill>
            <a:schemeClr val="accent1"/>
          </a:solidFill>
        </p:grpSpPr>
        <p:sp>
          <p:nvSpPr>
            <p:cNvPr id="24" name="Shape 1083">
              <a:extLst>
                <a:ext uri="{FF2B5EF4-FFF2-40B4-BE49-F238E27FC236}">
                  <a16:creationId xmlns:a16="http://schemas.microsoft.com/office/drawing/2014/main" id="{EA049182-5742-4496-B4D5-131F4F7F8E7C}"/>
                </a:ext>
              </a:extLst>
            </p:cNvPr>
            <p:cNvSpPr/>
            <p:nvPr/>
          </p:nvSpPr>
          <p:spPr>
            <a:xfrm>
              <a:off x="1524531" y="4909716"/>
              <a:ext cx="3364115" cy="649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084">
              <a:extLst>
                <a:ext uri="{FF2B5EF4-FFF2-40B4-BE49-F238E27FC236}">
                  <a16:creationId xmlns:a16="http://schemas.microsoft.com/office/drawing/2014/main" id="{2F89A3FC-BEAE-446D-B7D3-6651D08A4692}"/>
                </a:ext>
              </a:extLst>
            </p:cNvPr>
            <p:cNvSpPr/>
            <p:nvPr/>
          </p:nvSpPr>
          <p:spPr>
            <a:xfrm>
              <a:off x="4885459" y="4692473"/>
              <a:ext cx="520458" cy="8672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086">
            <a:extLst>
              <a:ext uri="{FF2B5EF4-FFF2-40B4-BE49-F238E27FC236}">
                <a16:creationId xmlns:a16="http://schemas.microsoft.com/office/drawing/2014/main" id="{EA0A0770-4B60-4577-95C2-27F624EABF90}"/>
              </a:ext>
            </a:extLst>
          </p:cNvPr>
          <p:cNvSpPr/>
          <p:nvPr/>
        </p:nvSpPr>
        <p:spPr>
          <a:xfrm>
            <a:off x="4850392" y="2631390"/>
            <a:ext cx="2492618" cy="24937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grpSp>
        <p:nvGrpSpPr>
          <p:cNvPr id="27" name="Group 26">
            <a:extLst>
              <a:ext uri="{FF2B5EF4-FFF2-40B4-BE49-F238E27FC236}">
                <a16:creationId xmlns:a16="http://schemas.microsoft.com/office/drawing/2014/main" id="{CE4D8EC0-BA15-49E3-98DD-AB34FD477E10}"/>
              </a:ext>
            </a:extLst>
          </p:cNvPr>
          <p:cNvGrpSpPr/>
          <p:nvPr/>
        </p:nvGrpSpPr>
        <p:grpSpPr>
          <a:xfrm>
            <a:off x="1827414" y="2291993"/>
            <a:ext cx="649751" cy="649752"/>
            <a:chOff x="1827414" y="2377721"/>
            <a:chExt cx="649751" cy="649752"/>
          </a:xfrm>
        </p:grpSpPr>
        <p:sp>
          <p:nvSpPr>
            <p:cNvPr id="28" name="Shape 1088">
              <a:extLst>
                <a:ext uri="{FF2B5EF4-FFF2-40B4-BE49-F238E27FC236}">
                  <a16:creationId xmlns:a16="http://schemas.microsoft.com/office/drawing/2014/main" id="{7C281F24-5426-456C-9EF9-F6E3C84B3E59}"/>
                </a:ext>
              </a:extLst>
            </p:cNvPr>
            <p:cNvSpPr/>
            <p:nvPr/>
          </p:nvSpPr>
          <p:spPr>
            <a:xfrm>
              <a:off x="1827414" y="2377721"/>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9" name="Shape 1090">
              <a:extLst>
                <a:ext uri="{FF2B5EF4-FFF2-40B4-BE49-F238E27FC236}">
                  <a16:creationId xmlns:a16="http://schemas.microsoft.com/office/drawing/2014/main" id="{7A6E70C5-7F25-4CD7-B762-0D1611B6F5B3}"/>
                </a:ext>
              </a:extLst>
            </p:cNvPr>
            <p:cNvSpPr/>
            <p:nvPr/>
          </p:nvSpPr>
          <p:spPr>
            <a:xfrm>
              <a:off x="1985391" y="2571781"/>
              <a:ext cx="333795" cy="283524"/>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0" name="Group 29">
            <a:extLst>
              <a:ext uri="{FF2B5EF4-FFF2-40B4-BE49-F238E27FC236}">
                <a16:creationId xmlns:a16="http://schemas.microsoft.com/office/drawing/2014/main" id="{8DACB928-8701-4339-922C-64A196237216}"/>
              </a:ext>
            </a:extLst>
          </p:cNvPr>
          <p:cNvGrpSpPr/>
          <p:nvPr/>
        </p:nvGrpSpPr>
        <p:grpSpPr>
          <a:xfrm>
            <a:off x="1827414" y="3528026"/>
            <a:ext cx="649751" cy="649752"/>
            <a:chOff x="1827414" y="3613754"/>
            <a:chExt cx="649751" cy="649752"/>
          </a:xfrm>
        </p:grpSpPr>
        <p:sp>
          <p:nvSpPr>
            <p:cNvPr id="31" name="Shape 1092">
              <a:extLst>
                <a:ext uri="{FF2B5EF4-FFF2-40B4-BE49-F238E27FC236}">
                  <a16:creationId xmlns:a16="http://schemas.microsoft.com/office/drawing/2014/main" id="{F0D8425E-282A-4EB1-82F1-CCDCD15B2C9B}"/>
                </a:ext>
              </a:extLst>
            </p:cNvPr>
            <p:cNvSpPr/>
            <p:nvPr/>
          </p:nvSpPr>
          <p:spPr>
            <a:xfrm>
              <a:off x="1827414" y="3613754"/>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2" name="Shape 1094">
              <a:extLst>
                <a:ext uri="{FF2B5EF4-FFF2-40B4-BE49-F238E27FC236}">
                  <a16:creationId xmlns:a16="http://schemas.microsoft.com/office/drawing/2014/main" id="{B079FA53-1BF1-4B0C-ABAE-032199EF6DBB}"/>
                </a:ext>
              </a:extLst>
            </p:cNvPr>
            <p:cNvSpPr/>
            <p:nvPr/>
          </p:nvSpPr>
          <p:spPr>
            <a:xfrm>
              <a:off x="1982609" y="3820147"/>
              <a:ext cx="331810" cy="236965"/>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3" name="Group 32">
            <a:extLst>
              <a:ext uri="{FF2B5EF4-FFF2-40B4-BE49-F238E27FC236}">
                <a16:creationId xmlns:a16="http://schemas.microsoft.com/office/drawing/2014/main" id="{5C5F0E8F-64E1-42C8-99B6-95638B01D968}"/>
              </a:ext>
            </a:extLst>
          </p:cNvPr>
          <p:cNvGrpSpPr/>
          <p:nvPr/>
        </p:nvGrpSpPr>
        <p:grpSpPr>
          <a:xfrm>
            <a:off x="1827414" y="4823988"/>
            <a:ext cx="649751" cy="649752"/>
            <a:chOff x="1827414" y="4909716"/>
            <a:chExt cx="649751" cy="649752"/>
          </a:xfrm>
        </p:grpSpPr>
        <p:sp>
          <p:nvSpPr>
            <p:cNvPr id="34" name="Shape 1096">
              <a:extLst>
                <a:ext uri="{FF2B5EF4-FFF2-40B4-BE49-F238E27FC236}">
                  <a16:creationId xmlns:a16="http://schemas.microsoft.com/office/drawing/2014/main" id="{208B88F2-524A-40B5-A332-086BD305BD58}"/>
                </a:ext>
              </a:extLst>
            </p:cNvPr>
            <p:cNvSpPr/>
            <p:nvPr/>
          </p:nvSpPr>
          <p:spPr>
            <a:xfrm>
              <a:off x="1827414" y="4909716"/>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5" name="Shape 1098">
              <a:extLst>
                <a:ext uri="{FF2B5EF4-FFF2-40B4-BE49-F238E27FC236}">
                  <a16:creationId xmlns:a16="http://schemas.microsoft.com/office/drawing/2014/main" id="{205A9B72-3F10-4100-B03F-E8EA2BF580EC}"/>
                </a:ext>
              </a:extLst>
            </p:cNvPr>
            <p:cNvSpPr/>
            <p:nvPr/>
          </p:nvSpPr>
          <p:spPr>
            <a:xfrm>
              <a:off x="1984134" y="5070212"/>
              <a:ext cx="328759" cy="328760"/>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6" name="Group 35">
            <a:extLst>
              <a:ext uri="{FF2B5EF4-FFF2-40B4-BE49-F238E27FC236}">
                <a16:creationId xmlns:a16="http://schemas.microsoft.com/office/drawing/2014/main" id="{A30689BB-65C0-4FBF-86F3-E4EB7D5434B5}"/>
              </a:ext>
            </a:extLst>
          </p:cNvPr>
          <p:cNvGrpSpPr/>
          <p:nvPr/>
        </p:nvGrpSpPr>
        <p:grpSpPr>
          <a:xfrm>
            <a:off x="9710471" y="2291993"/>
            <a:ext cx="649752" cy="649752"/>
            <a:chOff x="9710471" y="2377721"/>
            <a:chExt cx="649752" cy="649752"/>
          </a:xfrm>
        </p:grpSpPr>
        <p:sp>
          <p:nvSpPr>
            <p:cNvPr id="37" name="Shape 1100">
              <a:extLst>
                <a:ext uri="{FF2B5EF4-FFF2-40B4-BE49-F238E27FC236}">
                  <a16:creationId xmlns:a16="http://schemas.microsoft.com/office/drawing/2014/main" id="{7D4CCC82-33D9-4A08-BEF5-F7FDA8CBE90D}"/>
                </a:ext>
              </a:extLst>
            </p:cNvPr>
            <p:cNvSpPr/>
            <p:nvPr/>
          </p:nvSpPr>
          <p:spPr>
            <a:xfrm>
              <a:off x="9710471" y="2377721"/>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8" name="Shape 1102">
              <a:extLst>
                <a:ext uri="{FF2B5EF4-FFF2-40B4-BE49-F238E27FC236}">
                  <a16:creationId xmlns:a16="http://schemas.microsoft.com/office/drawing/2014/main" id="{7DA3DC2E-1498-4C09-A021-13ED5035DAA3}"/>
                </a:ext>
              </a:extLst>
            </p:cNvPr>
            <p:cNvSpPr/>
            <p:nvPr/>
          </p:nvSpPr>
          <p:spPr>
            <a:xfrm>
              <a:off x="9859512" y="2546093"/>
              <a:ext cx="299260" cy="313183"/>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9" name="Group 38">
            <a:extLst>
              <a:ext uri="{FF2B5EF4-FFF2-40B4-BE49-F238E27FC236}">
                <a16:creationId xmlns:a16="http://schemas.microsoft.com/office/drawing/2014/main" id="{4704EAE2-F9BF-430E-B91F-18D9E170AFBC}"/>
              </a:ext>
            </a:extLst>
          </p:cNvPr>
          <p:cNvGrpSpPr/>
          <p:nvPr/>
        </p:nvGrpSpPr>
        <p:grpSpPr>
          <a:xfrm>
            <a:off x="9710471" y="3528026"/>
            <a:ext cx="649752" cy="649752"/>
            <a:chOff x="9710471" y="3613754"/>
            <a:chExt cx="649752" cy="649752"/>
          </a:xfrm>
        </p:grpSpPr>
        <p:sp>
          <p:nvSpPr>
            <p:cNvPr id="40" name="Shape 1104">
              <a:extLst>
                <a:ext uri="{FF2B5EF4-FFF2-40B4-BE49-F238E27FC236}">
                  <a16:creationId xmlns:a16="http://schemas.microsoft.com/office/drawing/2014/main" id="{C7A45ED2-99F2-42B4-A709-ACE72A23DB30}"/>
                </a:ext>
              </a:extLst>
            </p:cNvPr>
            <p:cNvSpPr/>
            <p:nvPr/>
          </p:nvSpPr>
          <p:spPr>
            <a:xfrm>
              <a:off x="9710471" y="3613754"/>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1" name="Shape 1106">
              <a:extLst>
                <a:ext uri="{FF2B5EF4-FFF2-40B4-BE49-F238E27FC236}">
                  <a16:creationId xmlns:a16="http://schemas.microsoft.com/office/drawing/2014/main" id="{7303CF47-B246-48F6-826A-92023482A306}"/>
                </a:ext>
              </a:extLst>
            </p:cNvPr>
            <p:cNvSpPr/>
            <p:nvPr/>
          </p:nvSpPr>
          <p:spPr>
            <a:xfrm>
              <a:off x="9866017" y="3824622"/>
              <a:ext cx="350807" cy="228015"/>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42" name="Group 41">
            <a:extLst>
              <a:ext uri="{FF2B5EF4-FFF2-40B4-BE49-F238E27FC236}">
                <a16:creationId xmlns:a16="http://schemas.microsoft.com/office/drawing/2014/main" id="{7FF960B6-1627-42A2-AB23-B68804756A04}"/>
              </a:ext>
            </a:extLst>
          </p:cNvPr>
          <p:cNvGrpSpPr/>
          <p:nvPr/>
        </p:nvGrpSpPr>
        <p:grpSpPr>
          <a:xfrm>
            <a:off x="9710471" y="4823988"/>
            <a:ext cx="649752" cy="649752"/>
            <a:chOff x="9710471" y="4909716"/>
            <a:chExt cx="649752" cy="649752"/>
          </a:xfrm>
        </p:grpSpPr>
        <p:sp>
          <p:nvSpPr>
            <p:cNvPr id="43" name="Shape 1108">
              <a:extLst>
                <a:ext uri="{FF2B5EF4-FFF2-40B4-BE49-F238E27FC236}">
                  <a16:creationId xmlns:a16="http://schemas.microsoft.com/office/drawing/2014/main" id="{D3C9C32C-49D2-4309-A26B-A479FDF1050B}"/>
                </a:ext>
              </a:extLst>
            </p:cNvPr>
            <p:cNvSpPr/>
            <p:nvPr/>
          </p:nvSpPr>
          <p:spPr>
            <a:xfrm>
              <a:off x="9710471" y="4909716"/>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4" name="Shape 1110">
              <a:extLst>
                <a:ext uri="{FF2B5EF4-FFF2-40B4-BE49-F238E27FC236}">
                  <a16:creationId xmlns:a16="http://schemas.microsoft.com/office/drawing/2014/main" id="{07BAB08E-8500-47E6-A112-06200B6841D5}"/>
                </a:ext>
              </a:extLst>
            </p:cNvPr>
            <p:cNvSpPr/>
            <p:nvPr/>
          </p:nvSpPr>
          <p:spPr>
            <a:xfrm>
              <a:off x="9866017" y="5059406"/>
              <a:ext cx="350807" cy="350833"/>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5" name="Shape 1086">
            <a:extLst>
              <a:ext uri="{FF2B5EF4-FFF2-40B4-BE49-F238E27FC236}">
                <a16:creationId xmlns:a16="http://schemas.microsoft.com/office/drawing/2014/main" id="{AFFCC0BD-E20D-4371-8735-50465963EB8F}"/>
              </a:ext>
            </a:extLst>
          </p:cNvPr>
          <p:cNvSpPr/>
          <p:nvPr/>
        </p:nvSpPr>
        <p:spPr>
          <a:xfrm>
            <a:off x="5036718" y="2805471"/>
            <a:ext cx="2121199" cy="212220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lumMod val="75000"/>
            </a:schemeClr>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6" name="TextBox 45">
            <a:extLst>
              <a:ext uri="{FF2B5EF4-FFF2-40B4-BE49-F238E27FC236}">
                <a16:creationId xmlns:a16="http://schemas.microsoft.com/office/drawing/2014/main" id="{4D6A0154-00D6-4867-BCB1-420DDF3D4C55}"/>
              </a:ext>
            </a:extLst>
          </p:cNvPr>
          <p:cNvSpPr txBox="1"/>
          <p:nvPr/>
        </p:nvSpPr>
        <p:spPr>
          <a:xfrm>
            <a:off x="2636203" y="3727887"/>
            <a:ext cx="2190088" cy="307777"/>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Opens up further research on Mangrove Vulnerability</a:t>
            </a:r>
          </a:p>
        </p:txBody>
      </p:sp>
      <p:sp>
        <p:nvSpPr>
          <p:cNvPr id="47" name="TextBox 46">
            <a:extLst>
              <a:ext uri="{FF2B5EF4-FFF2-40B4-BE49-F238E27FC236}">
                <a16:creationId xmlns:a16="http://schemas.microsoft.com/office/drawing/2014/main" id="{ADA21118-DC0A-4F99-84E3-FB87C0756292}"/>
              </a:ext>
            </a:extLst>
          </p:cNvPr>
          <p:cNvSpPr txBox="1"/>
          <p:nvPr/>
        </p:nvSpPr>
        <p:spPr>
          <a:xfrm>
            <a:off x="2636202" y="2483197"/>
            <a:ext cx="2079739" cy="307777"/>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Helps the Local Government Units in Prioritization</a:t>
            </a:r>
          </a:p>
        </p:txBody>
      </p:sp>
      <p:sp>
        <p:nvSpPr>
          <p:cNvPr id="48" name="TextBox 47">
            <a:extLst>
              <a:ext uri="{FF2B5EF4-FFF2-40B4-BE49-F238E27FC236}">
                <a16:creationId xmlns:a16="http://schemas.microsoft.com/office/drawing/2014/main" id="{50CEF83C-828C-4D5B-A8D3-6D0B514804EE}"/>
              </a:ext>
            </a:extLst>
          </p:cNvPr>
          <p:cNvSpPr txBox="1"/>
          <p:nvPr/>
        </p:nvSpPr>
        <p:spPr>
          <a:xfrm>
            <a:off x="2636202" y="5075188"/>
            <a:ext cx="2080364" cy="153888"/>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Helps Coastal Communities</a:t>
            </a:r>
          </a:p>
        </p:txBody>
      </p:sp>
      <p:sp>
        <p:nvSpPr>
          <p:cNvPr id="49" name="TextBox 48">
            <a:extLst>
              <a:ext uri="{FF2B5EF4-FFF2-40B4-BE49-F238E27FC236}">
                <a16:creationId xmlns:a16="http://schemas.microsoft.com/office/drawing/2014/main" id="{0A0D3ABF-FAD6-4B28-AC35-9D57565AE4BC}"/>
              </a:ext>
            </a:extLst>
          </p:cNvPr>
          <p:cNvSpPr txBox="1"/>
          <p:nvPr/>
        </p:nvSpPr>
        <p:spPr>
          <a:xfrm>
            <a:off x="7471639" y="2545543"/>
            <a:ext cx="2055742" cy="153888"/>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Policy Making</a:t>
            </a:r>
          </a:p>
        </p:txBody>
      </p:sp>
      <p:sp>
        <p:nvSpPr>
          <p:cNvPr id="50" name="TextBox 49">
            <a:extLst>
              <a:ext uri="{FF2B5EF4-FFF2-40B4-BE49-F238E27FC236}">
                <a16:creationId xmlns:a16="http://schemas.microsoft.com/office/drawing/2014/main" id="{E3B41CBE-A7B6-40FE-B64C-1EBA9244D938}"/>
              </a:ext>
            </a:extLst>
          </p:cNvPr>
          <p:cNvSpPr txBox="1"/>
          <p:nvPr/>
        </p:nvSpPr>
        <p:spPr>
          <a:xfrm>
            <a:off x="7471639" y="3729417"/>
            <a:ext cx="2055742" cy="307777"/>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Aids in the fight against Climate Change</a:t>
            </a:r>
          </a:p>
        </p:txBody>
      </p:sp>
      <p:sp>
        <p:nvSpPr>
          <p:cNvPr id="51" name="TextBox 50">
            <a:extLst>
              <a:ext uri="{FF2B5EF4-FFF2-40B4-BE49-F238E27FC236}">
                <a16:creationId xmlns:a16="http://schemas.microsoft.com/office/drawing/2014/main" id="{2631E964-09AA-49EA-A0F4-3C62B0F47850}"/>
              </a:ext>
            </a:extLst>
          </p:cNvPr>
          <p:cNvSpPr txBox="1"/>
          <p:nvPr/>
        </p:nvSpPr>
        <p:spPr>
          <a:xfrm>
            <a:off x="7472263" y="5012842"/>
            <a:ext cx="2055118" cy="307777"/>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Mangrove Ecosystem Protection</a:t>
            </a:r>
          </a:p>
        </p:txBody>
      </p:sp>
      <p:pic>
        <p:nvPicPr>
          <p:cNvPr id="53" name="Picture 2" descr="green leaf trees near body of water">
            <a:extLst>
              <a:ext uri="{FF2B5EF4-FFF2-40B4-BE49-F238E27FC236}">
                <a16:creationId xmlns:a16="http://schemas.microsoft.com/office/drawing/2014/main" id="{43B97960-780E-4A3B-A8C4-0F14BD8C09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03" b="16635"/>
          <a:stretch/>
        </p:blipFill>
        <p:spPr bwMode="auto">
          <a:xfrm>
            <a:off x="5010859" y="2810789"/>
            <a:ext cx="2186332" cy="2133558"/>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2618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right)">
                                      <p:cBhvr>
                                        <p:cTn id="15" dur="500"/>
                                        <p:tgtEl>
                                          <p:spTgt spid="1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childTnLst>
                          </p:cTn>
                        </p:par>
                        <p:par>
                          <p:cTn id="34" fill="hold">
                            <p:stCondLst>
                              <p:cond delay="30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childTnLst>
                          </p:cTn>
                        </p:par>
                        <p:par>
                          <p:cTn id="45" fill="hold">
                            <p:stCondLst>
                              <p:cond delay="4000"/>
                            </p:stCondLst>
                            <p:childTnLst>
                              <p:par>
                                <p:cTn id="46" presetID="22" presetClass="entr" presetSubtype="8"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wipe(left)">
                                      <p:cBhvr>
                                        <p:cTn id="59" dur="500"/>
                                        <p:tgtEl>
                                          <p:spTgt spid="8"/>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0"/>
                                        </p:tgtEl>
                                        <p:attrNameLst>
                                          <p:attrName>style.visibility</p:attrName>
                                        </p:attrNameLst>
                                      </p:cBhvr>
                                      <p:to>
                                        <p:strVal val="visible"/>
                                      </p:to>
                                    </p:set>
                                    <p:animEffect transition="in" filter="fade">
                                      <p:cBhvr>
                                        <p:cTn id="66" dur="500"/>
                                        <p:tgtEl>
                                          <p:spTgt spid="50"/>
                                        </p:tgtEl>
                                      </p:cBhvr>
                                    </p:animEffect>
                                  </p:childTnLst>
                                </p:cTn>
                              </p:par>
                            </p:childTnLst>
                          </p:cTn>
                        </p:par>
                        <p:par>
                          <p:cTn id="67" fill="hold">
                            <p:stCondLst>
                              <p:cond delay="6000"/>
                            </p:stCondLst>
                            <p:childTnLst>
                              <p:par>
                                <p:cTn id="68" presetID="22" presetClass="entr" presetSubtype="8" fill="hold" nodeType="after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left)">
                                      <p:cBhvr>
                                        <p:cTn id="70" dur="500"/>
                                        <p:tgtEl>
                                          <p:spTgt spid="20"/>
                                        </p:tgtEl>
                                      </p:cBhvr>
                                    </p:animEffect>
                                  </p:childTnLst>
                                </p:cTn>
                              </p:par>
                            </p:childTnLst>
                          </p:cTn>
                        </p:par>
                        <p:par>
                          <p:cTn id="71" fill="hold">
                            <p:stCondLst>
                              <p:cond delay="6500"/>
                            </p:stCondLst>
                            <p:childTnLst>
                              <p:par>
                                <p:cTn id="72" presetID="10" presetClass="entr" presetSubtype="0" fill="hold" nodeType="after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5" grpId="0" animBg="1"/>
      <p:bldP spid="46" grpId="0"/>
      <p:bldP spid="47" grpId="0"/>
      <p:bldP spid="48" grpId="0"/>
      <p:bldP spid="49" grpId="0"/>
      <p:bldP spid="50" grpId="0"/>
      <p:bldP spid="5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81C8FC6-184B-40A0-96C4-B66A06728DEF}"/>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7237C2F7-5BED-455F-A088-F4928A86435A}"/>
              </a:ext>
            </a:extLst>
          </p:cNvPr>
          <p:cNvSpPr>
            <a:spLocks noGrp="1"/>
          </p:cNvSpPr>
          <p:nvPr>
            <p:ph type="sldNum" sz="quarter" idx="12"/>
          </p:nvPr>
        </p:nvSpPr>
        <p:spPr/>
        <p:txBody>
          <a:bodyPr/>
          <a:lstStyle/>
          <a:p>
            <a:fld id="{9F909BAD-3646-402D-AC30-3DBF86AA0FCB}" type="slidenum">
              <a:rPr lang="en-PH" smtClean="0"/>
              <a:t>25</a:t>
            </a:fld>
            <a:endParaRPr lang="en-PH"/>
          </a:p>
        </p:txBody>
      </p:sp>
      <p:sp>
        <p:nvSpPr>
          <p:cNvPr id="7" name="Title 6">
            <a:extLst>
              <a:ext uri="{FF2B5EF4-FFF2-40B4-BE49-F238E27FC236}">
                <a16:creationId xmlns:a16="http://schemas.microsoft.com/office/drawing/2014/main" id="{19781D7E-F4D7-4F32-8B9F-D86826A4023E}"/>
              </a:ext>
            </a:extLst>
          </p:cNvPr>
          <p:cNvSpPr>
            <a:spLocks noGrp="1"/>
          </p:cNvSpPr>
          <p:nvPr>
            <p:ph type="title" idx="4294967295"/>
          </p:nvPr>
        </p:nvSpPr>
        <p:spPr>
          <a:xfrm>
            <a:off x="4822772" y="1172700"/>
            <a:ext cx="3200400" cy="658812"/>
          </a:xfrm>
        </p:spPr>
        <p:txBody>
          <a:bodyPr>
            <a:normAutofit fontScale="90000"/>
          </a:bodyPr>
          <a:lstStyle/>
          <a:p>
            <a:r>
              <a:rPr lang="en-PH" dirty="0">
                <a:solidFill>
                  <a:schemeClr val="accent2"/>
                </a:solidFill>
              </a:rPr>
              <a:t>References</a:t>
            </a:r>
          </a:p>
        </p:txBody>
      </p:sp>
      <p:sp>
        <p:nvSpPr>
          <p:cNvPr id="31" name="Rectangle 34">
            <a:extLst>
              <a:ext uri="{FF2B5EF4-FFF2-40B4-BE49-F238E27FC236}">
                <a16:creationId xmlns:a16="http://schemas.microsoft.com/office/drawing/2014/main" id="{C3022339-B132-4862-964B-EA2AA6C5C357}"/>
              </a:ext>
            </a:extLst>
          </p:cNvPr>
          <p:cNvSpPr>
            <a:spLocks noGrp="1" noChangeArrowheads="1"/>
          </p:cNvSpPr>
          <p:nvPr>
            <p:ph type="body" sz="half" idx="4294967295"/>
          </p:nvPr>
        </p:nvSpPr>
        <p:spPr bwMode="auto">
          <a:xfrm>
            <a:off x="59495" y="2598178"/>
            <a:ext cx="12073010" cy="331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r>
              <a:rPr lang="en-PH" dirty="0">
                <a:solidFill>
                  <a:schemeClr val="accent1"/>
                </a:solidFill>
                <a:latin typeface="+mj-lt"/>
              </a:rPr>
              <a:t>Journals</a:t>
            </a:r>
          </a:p>
          <a:p>
            <a:pPr algn="just"/>
            <a:r>
              <a:rPr lang="en-PH" sz="1600" dirty="0" err="1">
                <a:latin typeface="+mj-lt"/>
              </a:rPr>
              <a:t>Alino</a:t>
            </a:r>
            <a:r>
              <a:rPr lang="en-PH" sz="1600" dirty="0">
                <a:latin typeface="+mj-lt"/>
              </a:rPr>
              <a:t>, P.M, </a:t>
            </a:r>
            <a:r>
              <a:rPr lang="en-PH" sz="1600" dirty="0" err="1">
                <a:latin typeface="+mj-lt"/>
              </a:rPr>
              <a:t>Follosco</a:t>
            </a:r>
            <a:r>
              <a:rPr lang="en-PH" sz="1600" dirty="0">
                <a:latin typeface="+mj-lt"/>
              </a:rPr>
              <a:t>, N.M.G., </a:t>
            </a:r>
            <a:r>
              <a:rPr lang="en-PH" sz="1600" dirty="0" err="1">
                <a:latin typeface="+mj-lt"/>
              </a:rPr>
              <a:t>Mamauag</a:t>
            </a:r>
            <a:r>
              <a:rPr lang="en-PH" sz="1600" dirty="0">
                <a:latin typeface="+mj-lt"/>
              </a:rPr>
              <a:t>, S.S., Martinez, R.J.S., </a:t>
            </a:r>
            <a:r>
              <a:rPr lang="en-PH" sz="1600" dirty="0" err="1">
                <a:latin typeface="+mj-lt"/>
              </a:rPr>
              <a:t>Panga</a:t>
            </a:r>
            <a:r>
              <a:rPr lang="en-PH" sz="1600" dirty="0">
                <a:latin typeface="+mj-lt"/>
              </a:rPr>
              <a:t>, F.M., (2013). Vulnerability Assessment Tools for Coastal Ecosystems: A Guidebook. Marine Environment and Resources Foundation, Inc. Quezon City, Philippines</a:t>
            </a:r>
          </a:p>
          <a:p>
            <a:pPr algn="just"/>
            <a:r>
              <a:rPr lang="en-PH" sz="1600" dirty="0" err="1">
                <a:latin typeface="+mj-lt"/>
              </a:rPr>
              <a:t>Guannel</a:t>
            </a:r>
            <a:r>
              <a:rPr lang="en-PH" sz="1600" dirty="0">
                <a:latin typeface="+mj-lt"/>
              </a:rPr>
              <a:t> G, Arkema K, Ruggiero P, </a:t>
            </a:r>
            <a:r>
              <a:rPr lang="en-PH" sz="1600" dirty="0" err="1">
                <a:latin typeface="+mj-lt"/>
              </a:rPr>
              <a:t>Verutes</a:t>
            </a:r>
            <a:r>
              <a:rPr lang="en-PH" sz="1600" dirty="0">
                <a:latin typeface="+mj-lt"/>
              </a:rPr>
              <a:t> G. (2018). The Power of Three: Protect Coastal Regions and Increase Their Resilience. </a:t>
            </a:r>
            <a:r>
              <a:rPr lang="en-PH" sz="1600" dirty="0" err="1">
                <a:latin typeface="+mj-lt"/>
              </a:rPr>
              <a:t>PLoS</a:t>
            </a:r>
            <a:r>
              <a:rPr lang="en-PH" sz="1600" dirty="0">
                <a:latin typeface="+mj-lt"/>
              </a:rPr>
              <a:t> ONE. 2016;11(7):1-22. doi:10.1371/journal.pone.0158094</a:t>
            </a:r>
          </a:p>
          <a:p>
            <a:pPr algn="just"/>
            <a:r>
              <a:rPr lang="en-PH" sz="1600" dirty="0">
                <a:latin typeface="+mj-lt"/>
              </a:rPr>
              <a:t>Koh, H. L., </a:t>
            </a:r>
            <a:r>
              <a:rPr lang="en-PH" sz="1600" dirty="0" err="1">
                <a:latin typeface="+mj-lt"/>
              </a:rPr>
              <a:t>Teh</a:t>
            </a:r>
            <a:r>
              <a:rPr lang="en-PH" sz="1600" dirty="0">
                <a:latin typeface="+mj-lt"/>
              </a:rPr>
              <a:t>, S. Y., </a:t>
            </a:r>
            <a:r>
              <a:rPr lang="en-PH" sz="1600" dirty="0" err="1">
                <a:latin typeface="+mj-lt"/>
              </a:rPr>
              <a:t>Kh’ng</a:t>
            </a:r>
            <a:r>
              <a:rPr lang="en-PH" sz="1600" dirty="0">
                <a:latin typeface="+mj-lt"/>
              </a:rPr>
              <a:t>, X. Y., &amp; Raja </a:t>
            </a:r>
            <a:r>
              <a:rPr lang="en-PH" sz="1600" dirty="0" err="1">
                <a:latin typeface="+mj-lt"/>
              </a:rPr>
              <a:t>Barizan</a:t>
            </a:r>
            <a:r>
              <a:rPr lang="en-PH" sz="1600" dirty="0">
                <a:latin typeface="+mj-lt"/>
              </a:rPr>
              <a:t>, R. S. (2018). Mangrove Forests: Protection against and Resilience to Coastal Disturbances.  Journal of Tropical Forest Science,  30(5), 446–460. https://doi.org/10.26525/jtfs2018.30.5.446460 </a:t>
            </a:r>
          </a:p>
          <a:p>
            <a:pPr marL="0" indent="0" algn="ctr">
              <a:buNone/>
            </a:pPr>
            <a:r>
              <a:rPr lang="en-PH" sz="1800" dirty="0">
                <a:solidFill>
                  <a:schemeClr val="accent1"/>
                </a:solidFill>
                <a:latin typeface="+mj-lt"/>
              </a:rPr>
              <a:t>  </a:t>
            </a:r>
            <a:r>
              <a:rPr lang="en-PH" dirty="0">
                <a:solidFill>
                  <a:schemeClr val="accent1"/>
                </a:solidFill>
                <a:latin typeface="+mj-lt"/>
              </a:rPr>
              <a:t>Datasets</a:t>
            </a:r>
          </a:p>
          <a:p>
            <a:pPr algn="just"/>
            <a:r>
              <a:rPr lang="en-PH" sz="1600" dirty="0">
                <a:latin typeface="+mj-lt"/>
              </a:rPr>
              <a:t>Mangrove Data for 1996, 2011 &amp; 2016 </a:t>
            </a:r>
          </a:p>
          <a:p>
            <a:pPr marL="0" indent="0" algn="just">
              <a:buNone/>
            </a:pPr>
            <a:r>
              <a:rPr lang="en-PH" sz="1600" dirty="0">
                <a:latin typeface="+mj-lt"/>
              </a:rPr>
              <a:t>	……………………………….... Global Mangrove Watch</a:t>
            </a:r>
          </a:p>
          <a:p>
            <a:pPr algn="just"/>
            <a:r>
              <a:rPr lang="en-PH" sz="1600" dirty="0">
                <a:latin typeface="+mj-lt"/>
              </a:rPr>
              <a:t>Buildings, Fishpond, Roads, Traffic </a:t>
            </a:r>
          </a:p>
          <a:p>
            <a:pPr algn="just"/>
            <a:r>
              <a:rPr lang="en-PH" sz="1600" dirty="0">
                <a:latin typeface="+mj-lt"/>
              </a:rPr>
              <a:t>               ………………………………… Open Street Map (OSM)</a:t>
            </a:r>
          </a:p>
          <a:p>
            <a:pPr algn="just"/>
            <a:r>
              <a:rPr lang="en-PH" sz="1600" dirty="0">
                <a:latin typeface="+mj-lt"/>
              </a:rPr>
              <a:t>Seaports </a:t>
            </a:r>
          </a:p>
          <a:p>
            <a:pPr algn="just"/>
            <a:r>
              <a:rPr lang="en-PH" sz="1600" dirty="0">
                <a:latin typeface="+mj-lt"/>
              </a:rPr>
              <a:t>               …………… Visual Inspection through Google Earth</a:t>
            </a:r>
          </a:p>
          <a:p>
            <a:pPr algn="just"/>
            <a:r>
              <a:rPr lang="en-PH" sz="1600" dirty="0">
                <a:latin typeface="+mj-lt"/>
              </a:rPr>
              <a:t>Satellite Image and </a:t>
            </a:r>
            <a:r>
              <a:rPr lang="en-PH" sz="1600" dirty="0" err="1">
                <a:latin typeface="+mj-lt"/>
              </a:rPr>
              <a:t>Basemap</a:t>
            </a:r>
            <a:r>
              <a:rPr lang="en-PH" sz="1600" dirty="0">
                <a:latin typeface="+mj-lt"/>
              </a:rPr>
              <a:t> Image </a:t>
            </a:r>
          </a:p>
          <a:p>
            <a:pPr algn="just"/>
            <a:r>
              <a:rPr lang="en-PH" sz="1600" dirty="0">
                <a:latin typeface="+mj-lt"/>
              </a:rPr>
              <a:t>                ……………………………………... USGS </a:t>
            </a:r>
            <a:r>
              <a:rPr lang="en-PH" sz="1600" dirty="0" err="1">
                <a:latin typeface="+mj-lt"/>
              </a:rPr>
              <a:t>LandSat</a:t>
            </a:r>
            <a:r>
              <a:rPr lang="en-PH" sz="1600" dirty="0">
                <a:latin typeface="+mj-lt"/>
              </a:rPr>
              <a:t> 8 </a:t>
            </a:r>
          </a:p>
        </p:txBody>
      </p:sp>
      <p:pic>
        <p:nvPicPr>
          <p:cNvPr id="10" name="Picture 9" descr="A picture containing toy, drawing&#10;&#10;Description automatically generated">
            <a:extLst>
              <a:ext uri="{FF2B5EF4-FFF2-40B4-BE49-F238E27FC236}">
                <a16:creationId xmlns:a16="http://schemas.microsoft.com/office/drawing/2014/main" id="{0A9E5F86-A492-4318-8C2A-BA69128DB6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7354" y="399669"/>
            <a:ext cx="1167721" cy="773031"/>
          </a:xfrm>
          <a:prstGeom prst="rect">
            <a:avLst/>
          </a:prstGeom>
        </p:spPr>
      </p:pic>
    </p:spTree>
    <p:extLst>
      <p:ext uri="{BB962C8B-B14F-4D97-AF65-F5344CB8AC3E}">
        <p14:creationId xmlns:p14="http://schemas.microsoft.com/office/powerpoint/2010/main" val="1857664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C44819E-243A-49C2-814E-2AAA76C326AA}"/>
              </a:ext>
            </a:extLst>
          </p:cNvPr>
          <p:cNvSpPr/>
          <p:nvPr/>
        </p:nvSpPr>
        <p:spPr>
          <a:xfrm>
            <a:off x="-97970" y="-108857"/>
            <a:ext cx="12420600" cy="71736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26" name="Picture 2" descr="green plants">
            <a:extLst>
              <a:ext uri="{FF2B5EF4-FFF2-40B4-BE49-F238E27FC236}">
                <a16:creationId xmlns:a16="http://schemas.microsoft.com/office/drawing/2014/main" id="{C21D8CC0-6BE9-4717-B05C-CC7CE57D9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057" y="-1379764"/>
            <a:ext cx="12507687" cy="938076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A24C809F-2F39-4247-B3CB-41E3B4A30FAB}"/>
              </a:ext>
            </a:extLst>
          </p:cNvPr>
          <p:cNvSpPr>
            <a:spLocks noGrp="1"/>
          </p:cNvSpPr>
          <p:nvPr>
            <p:ph type="ftr" sz="quarter" idx="11"/>
          </p:nvPr>
        </p:nvSpPr>
        <p:spPr/>
        <p:txBody>
          <a:bodyPr/>
          <a:lstStyle/>
          <a:p>
            <a:r>
              <a:rPr lang="en-US"/>
              <a:t>Vulnerability of Mangrove Forests </a:t>
            </a:r>
            <a:endParaRPr lang="en-PH" dirty="0"/>
          </a:p>
        </p:txBody>
      </p:sp>
      <p:sp>
        <p:nvSpPr>
          <p:cNvPr id="3" name="Slide Number Placeholder 2">
            <a:extLst>
              <a:ext uri="{FF2B5EF4-FFF2-40B4-BE49-F238E27FC236}">
                <a16:creationId xmlns:a16="http://schemas.microsoft.com/office/drawing/2014/main" id="{E2BE5A6F-E971-4423-BCE0-FF198DE798C4}"/>
              </a:ext>
            </a:extLst>
          </p:cNvPr>
          <p:cNvSpPr>
            <a:spLocks noGrp="1"/>
          </p:cNvSpPr>
          <p:nvPr>
            <p:ph type="sldNum" sz="quarter" idx="12"/>
          </p:nvPr>
        </p:nvSpPr>
        <p:spPr/>
        <p:txBody>
          <a:bodyPr/>
          <a:lstStyle/>
          <a:p>
            <a:fld id="{9F909BAD-3646-402D-AC30-3DBF86AA0FCB}" type="slidenum">
              <a:rPr lang="en-PH" smtClean="0"/>
              <a:t>26</a:t>
            </a:fld>
            <a:endParaRPr lang="en-PH"/>
          </a:p>
        </p:txBody>
      </p:sp>
    </p:spTree>
    <p:extLst>
      <p:ext uri="{BB962C8B-B14F-4D97-AF65-F5344CB8AC3E}">
        <p14:creationId xmlns:p14="http://schemas.microsoft.com/office/powerpoint/2010/main" val="1570205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44" name="Rectangle 3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5" name="Rectangle 3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6" name="Straight Connector 3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2" descr="green plants">
            <a:extLst>
              <a:ext uri="{FF2B5EF4-FFF2-40B4-BE49-F238E27FC236}">
                <a16:creationId xmlns:a16="http://schemas.microsoft.com/office/drawing/2014/main" id="{BB63614C-BC95-46FA-AA79-419639E448C1}"/>
              </a:ext>
            </a:extLst>
          </p:cNvPr>
          <p:cNvPicPr>
            <a:picLocks noChangeAspect="1" noChangeArrowheads="1"/>
          </p:cNvPicPr>
          <p:nvPr/>
        </p:nvPicPr>
        <p:blipFill rotWithShape="1">
          <a:blip r:embed="rId3">
            <a:alphaModFix amt="35000"/>
            <a:extLst>
              <a:ext uri="{28A0092B-C50C-407E-A947-70E740481C1C}">
                <a14:useLocalDpi xmlns:a14="http://schemas.microsoft.com/office/drawing/2010/main" val="0"/>
              </a:ext>
            </a:extLst>
          </a:blip>
          <a:srcRect t="882" b="2411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a:extLst>
              <a:ext uri="{FF2B5EF4-FFF2-40B4-BE49-F238E27FC236}">
                <a16:creationId xmlns:a16="http://schemas.microsoft.com/office/drawing/2014/main" id="{505A97B5-C93C-451F-989D-7EC72E3D29A0}"/>
              </a:ext>
            </a:extLst>
          </p:cNvPr>
          <p:cNvSpPr>
            <a:spLocks noGrp="1"/>
          </p:cNvSpPr>
          <p:nvPr>
            <p:ph type="title"/>
          </p:nvPr>
        </p:nvSpPr>
        <p:spPr>
          <a:xfrm>
            <a:off x="1097280" y="758952"/>
            <a:ext cx="10058400" cy="3566160"/>
          </a:xfrm>
        </p:spPr>
        <p:txBody>
          <a:bodyPr vert="horz" lIns="91440" tIns="45720" rIns="91440" bIns="45720" rtlCol="0" anchor="b">
            <a:normAutofit/>
          </a:bodyPr>
          <a:lstStyle/>
          <a:p>
            <a:r>
              <a:rPr lang="en-US" sz="5000" dirty="0">
                <a:solidFill>
                  <a:srgbClr val="FFFFFF"/>
                </a:solidFill>
              </a:rPr>
              <a:t>To aid in the assessment of at-risk areas of mangrove forests by identifying areas with high exposure towards environmental hazards. </a:t>
            </a:r>
          </a:p>
        </p:txBody>
      </p:sp>
      <p:sp>
        <p:nvSpPr>
          <p:cNvPr id="10" name="Text Placeholder 9">
            <a:extLst>
              <a:ext uri="{FF2B5EF4-FFF2-40B4-BE49-F238E27FC236}">
                <a16:creationId xmlns:a16="http://schemas.microsoft.com/office/drawing/2014/main" id="{ECD88B7A-99CB-44B2-B26E-63458D5E45EC}"/>
              </a:ext>
            </a:extLst>
          </p:cNvPr>
          <p:cNvSpPr>
            <a:spLocks noGrp="1"/>
          </p:cNvSpPr>
          <p:nvPr>
            <p:ph type="body" idx="1"/>
          </p:nvPr>
        </p:nvSpPr>
        <p:spPr>
          <a:xfrm>
            <a:off x="1100051" y="4455620"/>
            <a:ext cx="10058400" cy="1143000"/>
          </a:xfrm>
        </p:spPr>
        <p:txBody>
          <a:bodyPr vert="horz" lIns="91440" tIns="45720" rIns="91440" bIns="45720" rtlCol="0">
            <a:normAutofit/>
          </a:bodyPr>
          <a:lstStyle/>
          <a:p>
            <a:r>
              <a:rPr lang="en-US">
                <a:solidFill>
                  <a:srgbClr val="FFFFFF"/>
                </a:solidFill>
              </a:rPr>
              <a:t>MAIN OBJECTIVE</a:t>
            </a:r>
          </a:p>
        </p:txBody>
      </p:sp>
      <p:cxnSp>
        <p:nvCxnSpPr>
          <p:cNvPr id="47" name="Straight Connector 37">
            <a:extLst>
              <a:ext uri="{FF2B5EF4-FFF2-40B4-BE49-F238E27FC236}">
                <a16:creationId xmlns:a16="http://schemas.microsoft.com/office/drawing/2014/main" id="{4071767D-5FF7-4508-B8B7-BB60FF3AB2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48" name="Rectangle 39">
            <a:extLst>
              <a:ext uri="{FF2B5EF4-FFF2-40B4-BE49-F238E27FC236}">
                <a16:creationId xmlns:a16="http://schemas.microsoft.com/office/drawing/2014/main" id="{C4E89C94-E462-4566-A15A-32835FD68B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9" name="Rectangle 41">
            <a:extLst>
              <a:ext uri="{FF2B5EF4-FFF2-40B4-BE49-F238E27FC236}">
                <a16:creationId xmlns:a16="http://schemas.microsoft.com/office/drawing/2014/main" id="{E25F4A20-71FB-4A26-92E2-89DED4926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Footer Placeholder 6">
            <a:extLst>
              <a:ext uri="{FF2B5EF4-FFF2-40B4-BE49-F238E27FC236}">
                <a16:creationId xmlns:a16="http://schemas.microsoft.com/office/drawing/2014/main" id="{ABD86DAF-C7AE-42D6-B30F-376FFCEA4B05}"/>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latin typeface="+mn-lt"/>
                <a:ea typeface="+mn-ea"/>
                <a:cs typeface="+mn-cs"/>
              </a:rPr>
              <a:t>Mangrove Exposure in Mactan Island</a:t>
            </a:r>
          </a:p>
        </p:txBody>
      </p:sp>
      <p:sp>
        <p:nvSpPr>
          <p:cNvPr id="8" name="Slide Number Placeholder 7">
            <a:extLst>
              <a:ext uri="{FF2B5EF4-FFF2-40B4-BE49-F238E27FC236}">
                <a16:creationId xmlns:a16="http://schemas.microsoft.com/office/drawing/2014/main" id="{8D87ECFB-D9E3-4A84-92DE-593DEAFE014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smtClean="0"/>
              <a:pPr defTabSz="914400">
                <a:spcAft>
                  <a:spcPts val="600"/>
                </a:spcAft>
              </a:pPr>
              <a:t>3</a:t>
            </a:fld>
            <a:endParaRPr lang="en-US"/>
          </a:p>
        </p:txBody>
      </p:sp>
    </p:spTree>
    <p:extLst>
      <p:ext uri="{BB962C8B-B14F-4D97-AF65-F5344CB8AC3E}">
        <p14:creationId xmlns:p14="http://schemas.microsoft.com/office/powerpoint/2010/main" val="3397219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7" name="Rectangle 136">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9" name="Straight Connector 138">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5122" name="Picture 2" descr="A picture containing animal&#10;&#10;Description automatically generated">
            <a:extLst>
              <a:ext uri="{FF2B5EF4-FFF2-40B4-BE49-F238E27FC236}">
                <a16:creationId xmlns:a16="http://schemas.microsoft.com/office/drawing/2014/main" id="{FE9112D0-66F4-4F85-A79C-C9EF85AC8A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9605"/>
          <a:stretch/>
        </p:blipFill>
        <p:spPr bwMode="auto">
          <a:xfrm>
            <a:off x="-32" y="10"/>
            <a:ext cx="12192031" cy="4915066"/>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B76D919A-FC3E-4B4E-BAF0-ED6CFB8DC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5">
            <a:extLst>
              <a:ext uri="{FF2B5EF4-FFF2-40B4-BE49-F238E27FC236}">
                <a16:creationId xmlns:a16="http://schemas.microsoft.com/office/drawing/2014/main" id="{19226DDA-62D9-4751-AD15-385C6E05802E}"/>
              </a:ext>
            </a:extLst>
          </p:cNvPr>
          <p:cNvSpPr>
            <a:spLocks noGrp="1"/>
          </p:cNvSpPr>
          <p:nvPr>
            <p:ph type="title"/>
          </p:nvPr>
        </p:nvSpPr>
        <p:spPr>
          <a:xfrm>
            <a:off x="1065197" y="5120640"/>
            <a:ext cx="10058400" cy="822960"/>
          </a:xfrm>
        </p:spPr>
        <p:txBody>
          <a:bodyPr vert="horz" lIns="91440" tIns="45720" rIns="91440" bIns="45720" rtlCol="0" anchor="b">
            <a:normAutofit/>
          </a:bodyPr>
          <a:lstStyle/>
          <a:p>
            <a:pPr algn="ctr"/>
            <a:r>
              <a:rPr lang="en-US" sz="4400" dirty="0"/>
              <a:t>Related Literature</a:t>
            </a:r>
          </a:p>
        </p:txBody>
      </p:sp>
      <p:sp>
        <p:nvSpPr>
          <p:cNvPr id="8" name="Text Placeholder 7">
            <a:extLst>
              <a:ext uri="{FF2B5EF4-FFF2-40B4-BE49-F238E27FC236}">
                <a16:creationId xmlns:a16="http://schemas.microsoft.com/office/drawing/2014/main" id="{FF03638D-9DB4-4DBE-827F-D8B16A5E1839}"/>
              </a:ext>
            </a:extLst>
          </p:cNvPr>
          <p:cNvSpPr>
            <a:spLocks noGrp="1"/>
          </p:cNvSpPr>
          <p:nvPr>
            <p:ph type="body" sz="half" idx="2"/>
          </p:nvPr>
        </p:nvSpPr>
        <p:spPr>
          <a:xfrm>
            <a:off x="3161" y="5943600"/>
            <a:ext cx="12184126" cy="543513"/>
          </a:xfrm>
        </p:spPr>
        <p:txBody>
          <a:bodyPr vert="horz" lIns="91440" tIns="45720" rIns="91440" bIns="45720" rtlCol="0">
            <a:normAutofit/>
          </a:bodyPr>
          <a:lstStyle/>
          <a:p>
            <a:pPr algn="ctr">
              <a:spcBef>
                <a:spcPts val="1200"/>
              </a:spcBef>
              <a:spcAft>
                <a:spcPts val="200"/>
              </a:spcAft>
            </a:pPr>
            <a:r>
              <a:rPr lang="en-US" cap="all" spc="200" dirty="0">
                <a:latin typeface="+mj-lt"/>
              </a:rPr>
              <a:t>A Short Review on Mangroves</a:t>
            </a:r>
          </a:p>
        </p:txBody>
      </p:sp>
      <p:sp>
        <p:nvSpPr>
          <p:cNvPr id="143" name="Rectangle 142">
            <a:extLst>
              <a:ext uri="{FF2B5EF4-FFF2-40B4-BE49-F238E27FC236}">
                <a16:creationId xmlns:a16="http://schemas.microsoft.com/office/drawing/2014/main" id="{8F66ACBD-1C82-4782-AA7C-05504DD7DE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2552EF52-8235-4406-BB97-9ABCA0E296FE}"/>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Mangrove Exposure in Mactan Island</a:t>
            </a:r>
          </a:p>
        </p:txBody>
      </p:sp>
      <p:sp>
        <p:nvSpPr>
          <p:cNvPr id="5" name="Slide Number Placeholder 4">
            <a:extLst>
              <a:ext uri="{FF2B5EF4-FFF2-40B4-BE49-F238E27FC236}">
                <a16:creationId xmlns:a16="http://schemas.microsoft.com/office/drawing/2014/main" id="{C5015169-E875-41FD-AB14-DFAF2E14637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pPr defTabSz="914400">
                <a:spcAft>
                  <a:spcPts val="600"/>
                </a:spcAft>
              </a:pPr>
              <a:t>4</a:t>
            </a:fld>
            <a:endParaRPr lang="en-US"/>
          </a:p>
        </p:txBody>
      </p:sp>
      <p:pic>
        <p:nvPicPr>
          <p:cNvPr id="10" name="Picture 9">
            <a:extLst>
              <a:ext uri="{FF2B5EF4-FFF2-40B4-BE49-F238E27FC236}">
                <a16:creationId xmlns:a16="http://schemas.microsoft.com/office/drawing/2014/main" id="{C246F65F-AFEB-44EC-ABA1-06E945F7E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2" y="-1343477"/>
            <a:ext cx="12192032" cy="6248416"/>
          </a:xfrm>
          <a:prstGeom prst="rect">
            <a:avLst/>
          </a:prstGeom>
        </p:spPr>
      </p:pic>
    </p:spTree>
    <p:extLst>
      <p:ext uri="{BB962C8B-B14F-4D97-AF65-F5344CB8AC3E}">
        <p14:creationId xmlns:p14="http://schemas.microsoft.com/office/powerpoint/2010/main" val="2007473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FD4EA21-2379-41CE-B292-653F049AB7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1661160" y="-36870"/>
            <a:ext cx="5692156" cy="2917229"/>
          </a:xfrm>
          <a:prstGeom prst="rect">
            <a:avLst/>
          </a:prstGeom>
        </p:spPr>
      </p:pic>
      <p:sp>
        <p:nvSpPr>
          <p:cNvPr id="7" name="Title 6">
            <a:extLst>
              <a:ext uri="{FF2B5EF4-FFF2-40B4-BE49-F238E27FC236}">
                <a16:creationId xmlns:a16="http://schemas.microsoft.com/office/drawing/2014/main" id="{BD957B89-083A-4706-B9E6-7CF72D6CA1D8}"/>
              </a:ext>
            </a:extLst>
          </p:cNvPr>
          <p:cNvSpPr>
            <a:spLocks noGrp="1"/>
          </p:cNvSpPr>
          <p:nvPr>
            <p:ph type="title"/>
          </p:nvPr>
        </p:nvSpPr>
        <p:spPr/>
        <p:txBody>
          <a:bodyPr/>
          <a:lstStyle/>
          <a:p>
            <a:r>
              <a:rPr lang="en-PH" dirty="0"/>
              <a:t>Mangrove Forests</a:t>
            </a:r>
          </a:p>
        </p:txBody>
      </p:sp>
      <p:sp>
        <p:nvSpPr>
          <p:cNvPr id="9" name="Text Placeholder 8">
            <a:extLst>
              <a:ext uri="{FF2B5EF4-FFF2-40B4-BE49-F238E27FC236}">
                <a16:creationId xmlns:a16="http://schemas.microsoft.com/office/drawing/2014/main" id="{9A722C09-1F26-4930-8E58-892800909244}"/>
              </a:ext>
            </a:extLst>
          </p:cNvPr>
          <p:cNvSpPr>
            <a:spLocks noGrp="1"/>
          </p:cNvSpPr>
          <p:nvPr>
            <p:ph type="body" sz="half" idx="2"/>
          </p:nvPr>
        </p:nvSpPr>
        <p:spPr>
          <a:xfrm>
            <a:off x="457200" y="2926080"/>
            <a:ext cx="3200400" cy="3931920"/>
          </a:xfrm>
        </p:spPr>
        <p:txBody>
          <a:bodyPr>
            <a:normAutofit/>
          </a:bodyPr>
          <a:lstStyle/>
          <a:p>
            <a:r>
              <a:rPr lang="en-US" dirty="0"/>
              <a:t>Mangrove forests live in the tropical and subtropical regions at the interface between terrestrial and marine environments  (Koh et. Al, 2018). </a:t>
            </a:r>
            <a:r>
              <a:rPr lang="en-PH" dirty="0"/>
              <a:t>As a community, mangroves thrive in a wide range of harsh environmental conditions and they share unique adaptive traits such as salt-excreting leaves, an exposed breathing root system, and production of viviparous propagules  (Duke, 1992). </a:t>
            </a:r>
            <a:r>
              <a:rPr lang="en-US" dirty="0"/>
              <a:t>Mangrove habitats are ecologically important because they provide valuable ecosystem goods and services to coastal populations. </a:t>
            </a:r>
            <a:endParaRPr lang="en-PH" dirty="0"/>
          </a:p>
        </p:txBody>
      </p:sp>
      <p:sp>
        <p:nvSpPr>
          <p:cNvPr id="5" name="Footer Placeholder 4">
            <a:extLst>
              <a:ext uri="{FF2B5EF4-FFF2-40B4-BE49-F238E27FC236}">
                <a16:creationId xmlns:a16="http://schemas.microsoft.com/office/drawing/2014/main" id="{DD06BBCF-2E51-43C8-BA15-6D3A1C40B90F}"/>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C6F0B756-A590-4BBB-A550-0C9F94E27997}"/>
              </a:ext>
            </a:extLst>
          </p:cNvPr>
          <p:cNvSpPr>
            <a:spLocks noGrp="1"/>
          </p:cNvSpPr>
          <p:nvPr>
            <p:ph type="sldNum" sz="quarter" idx="12"/>
          </p:nvPr>
        </p:nvSpPr>
        <p:spPr/>
        <p:txBody>
          <a:bodyPr/>
          <a:lstStyle/>
          <a:p>
            <a:fld id="{9F909BAD-3646-402D-AC30-3DBF86AA0FCB}" type="slidenum">
              <a:rPr lang="en-PH" smtClean="0"/>
              <a:t>5</a:t>
            </a:fld>
            <a:endParaRPr lang="en-PH"/>
          </a:p>
        </p:txBody>
      </p:sp>
      <p:pic>
        <p:nvPicPr>
          <p:cNvPr id="18" name="Google Shape;302;p4">
            <a:extLst>
              <a:ext uri="{FF2B5EF4-FFF2-40B4-BE49-F238E27FC236}">
                <a16:creationId xmlns:a16="http://schemas.microsoft.com/office/drawing/2014/main" id="{D8319A91-2D42-4EF9-881D-DC561FDA73C3}"/>
              </a:ext>
            </a:extLst>
          </p:cNvPr>
          <p:cNvPicPr preferRelativeResize="0">
            <a:picLocks noGrp="1"/>
          </p:cNvPicPr>
          <p:nvPr>
            <p:ph idx="1"/>
          </p:nvPr>
        </p:nvPicPr>
        <p:blipFill rotWithShape="1">
          <a:blip r:embed="rId4">
            <a:alphaModFix/>
          </a:blip>
          <a:srcRect/>
          <a:stretch/>
        </p:blipFill>
        <p:spPr>
          <a:xfrm>
            <a:off x="4284998" y="872009"/>
            <a:ext cx="7721535" cy="5113982"/>
          </a:xfrm>
          <a:prstGeom prst="rect">
            <a:avLst/>
          </a:prstGeom>
          <a:noFill/>
          <a:ln>
            <a:noFill/>
          </a:ln>
        </p:spPr>
      </p:pic>
      <p:sp>
        <p:nvSpPr>
          <p:cNvPr id="19" name="Google Shape;297;p4">
            <a:extLst>
              <a:ext uri="{FF2B5EF4-FFF2-40B4-BE49-F238E27FC236}">
                <a16:creationId xmlns:a16="http://schemas.microsoft.com/office/drawing/2014/main" id="{7E954551-51F9-4457-AEC3-3EDE8C0EF2B9}"/>
              </a:ext>
            </a:extLst>
          </p:cNvPr>
          <p:cNvSpPr txBox="1">
            <a:spLocks/>
          </p:cNvSpPr>
          <p:nvPr/>
        </p:nvSpPr>
        <p:spPr>
          <a:xfrm>
            <a:off x="10333074" y="5985991"/>
            <a:ext cx="3824441" cy="510372"/>
          </a:xfrm>
          <a:prstGeom prst="rect">
            <a:avLst/>
          </a:prstGeom>
          <a:noFill/>
          <a:ln>
            <a:noFill/>
          </a:ln>
        </p:spPr>
        <p:txBody>
          <a:bodyPr spcFirstLastPara="1" vert="horz" wrap="square" lIns="0" tIns="45700" rIns="0" bIns="45700" rtlCol="0" anchor="t" anchorCtr="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SzPts val="1800"/>
              <a:buNone/>
            </a:pPr>
            <a:r>
              <a:rPr lang="en-US" sz="1200" dirty="0" err="1"/>
              <a:t>Guannel</a:t>
            </a:r>
            <a:r>
              <a:rPr lang="en-US" sz="1200" dirty="0"/>
              <a:t> at al (2018)</a:t>
            </a:r>
          </a:p>
        </p:txBody>
      </p:sp>
    </p:spTree>
    <p:extLst>
      <p:ext uri="{BB962C8B-B14F-4D97-AF65-F5344CB8AC3E}">
        <p14:creationId xmlns:p14="http://schemas.microsoft.com/office/powerpoint/2010/main" val="745003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81A9D3-4FB0-47D9-BCEC-727B59EEDB24}"/>
              </a:ext>
            </a:extLst>
          </p:cNvPr>
          <p:cNvSpPr>
            <a:spLocks noGrp="1"/>
          </p:cNvSpPr>
          <p:nvPr>
            <p:ph type="ftr" sz="quarter" idx="11"/>
          </p:nvPr>
        </p:nvSpPr>
        <p:spPr/>
        <p:txBody>
          <a:bodyPr/>
          <a:lstStyle/>
          <a:p>
            <a:r>
              <a:rPr lang="en-US"/>
              <a:t>Mangrove Exposure in Mactan Island</a:t>
            </a:r>
            <a:endParaRPr lang="en-PH" dirty="0"/>
          </a:p>
        </p:txBody>
      </p:sp>
      <p:sp>
        <p:nvSpPr>
          <p:cNvPr id="6" name="Slide Number Placeholder 5">
            <a:extLst>
              <a:ext uri="{FF2B5EF4-FFF2-40B4-BE49-F238E27FC236}">
                <a16:creationId xmlns:a16="http://schemas.microsoft.com/office/drawing/2014/main" id="{EC66C8F8-5D04-42CB-8E1F-9D3C712B04D0}"/>
              </a:ext>
            </a:extLst>
          </p:cNvPr>
          <p:cNvSpPr>
            <a:spLocks noGrp="1"/>
          </p:cNvSpPr>
          <p:nvPr>
            <p:ph type="sldNum" sz="quarter" idx="12"/>
          </p:nvPr>
        </p:nvSpPr>
        <p:spPr/>
        <p:txBody>
          <a:bodyPr/>
          <a:lstStyle/>
          <a:p>
            <a:fld id="{9F909BAD-3646-402D-AC30-3DBF86AA0FCB}" type="slidenum">
              <a:rPr lang="en-PH" smtClean="0"/>
              <a:t>6</a:t>
            </a:fld>
            <a:endParaRPr lang="en-PH"/>
          </a:p>
        </p:txBody>
      </p:sp>
      <p:pic>
        <p:nvPicPr>
          <p:cNvPr id="8" name="Content Placeholder 7">
            <a:extLst>
              <a:ext uri="{FF2B5EF4-FFF2-40B4-BE49-F238E27FC236}">
                <a16:creationId xmlns:a16="http://schemas.microsoft.com/office/drawing/2014/main" id="{5D120FEC-D96E-4D9E-95C0-0ED28C5B56FC}"/>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670758"/>
            <a:ext cx="12192000" cy="7006897"/>
          </a:xfrm>
        </p:spPr>
      </p:pic>
    </p:spTree>
    <p:extLst>
      <p:ext uri="{BB962C8B-B14F-4D97-AF65-F5344CB8AC3E}">
        <p14:creationId xmlns:p14="http://schemas.microsoft.com/office/powerpoint/2010/main" val="2845406328"/>
      </p:ext>
    </p:extLst>
  </p:cSld>
  <p:clrMapOvr>
    <a:masterClrMapping/>
  </p:clrMapOvr>
  <p:transition spd="slow">
    <p:push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green leaf trees near body of water">
            <a:extLst>
              <a:ext uri="{FF2B5EF4-FFF2-40B4-BE49-F238E27FC236}">
                <a16:creationId xmlns:a16="http://schemas.microsoft.com/office/drawing/2014/main" id="{77AEF897-2DC2-446E-9D6D-7D1ABCEA2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1524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782BB84-80C0-4ADB-8B29-1E5A1B90BA1A}"/>
              </a:ext>
            </a:extLst>
          </p:cNvPr>
          <p:cNvSpPr>
            <a:spLocks noGrp="1"/>
          </p:cNvSpPr>
          <p:nvPr>
            <p:ph type="title"/>
          </p:nvPr>
        </p:nvSpPr>
        <p:spPr>
          <a:xfrm>
            <a:off x="4389120" y="-1417319"/>
            <a:ext cx="3200400" cy="2286000"/>
          </a:xfrm>
        </p:spPr>
        <p:txBody>
          <a:bodyPr/>
          <a:lstStyle/>
          <a:p>
            <a:r>
              <a:rPr lang="en-PH" dirty="0">
                <a:solidFill>
                  <a:schemeClr val="accent1"/>
                </a:solidFill>
              </a:rPr>
              <a:t>Exposure</a:t>
            </a:r>
          </a:p>
        </p:txBody>
      </p:sp>
      <p:sp>
        <p:nvSpPr>
          <p:cNvPr id="5" name="Content Placeholder 4">
            <a:extLst>
              <a:ext uri="{FF2B5EF4-FFF2-40B4-BE49-F238E27FC236}">
                <a16:creationId xmlns:a16="http://schemas.microsoft.com/office/drawing/2014/main" id="{66100627-2D25-4A5C-9A09-D43B93799F5C}"/>
              </a:ext>
            </a:extLst>
          </p:cNvPr>
          <p:cNvSpPr>
            <a:spLocks noGrp="1"/>
          </p:cNvSpPr>
          <p:nvPr>
            <p:ph idx="1"/>
          </p:nvPr>
        </p:nvSpPr>
        <p:spPr>
          <a:xfrm>
            <a:off x="4800600" y="3909390"/>
            <a:ext cx="6492240" cy="2079929"/>
          </a:xfrm>
        </p:spPr>
        <p:txBody>
          <a:bodyPr/>
          <a:lstStyle/>
          <a:p>
            <a:endParaRPr lang="en-PH" dirty="0"/>
          </a:p>
        </p:txBody>
      </p:sp>
      <p:sp>
        <p:nvSpPr>
          <p:cNvPr id="6" name="Text Placeholder 5">
            <a:extLst>
              <a:ext uri="{FF2B5EF4-FFF2-40B4-BE49-F238E27FC236}">
                <a16:creationId xmlns:a16="http://schemas.microsoft.com/office/drawing/2014/main" id="{0D7F7F74-DF1B-450F-8683-93AB0356C692}"/>
              </a:ext>
            </a:extLst>
          </p:cNvPr>
          <p:cNvSpPr>
            <a:spLocks noGrp="1"/>
          </p:cNvSpPr>
          <p:nvPr>
            <p:ph type="body" sz="half" idx="2"/>
          </p:nvPr>
        </p:nvSpPr>
        <p:spPr>
          <a:xfrm>
            <a:off x="10160643" y="6166069"/>
            <a:ext cx="2031357" cy="502920"/>
          </a:xfrm>
        </p:spPr>
        <p:txBody>
          <a:bodyPr/>
          <a:lstStyle/>
          <a:p>
            <a:r>
              <a:rPr lang="en-PH" dirty="0" err="1">
                <a:solidFill>
                  <a:schemeClr val="accent1"/>
                </a:solidFill>
              </a:rPr>
              <a:t>Alino</a:t>
            </a:r>
            <a:r>
              <a:rPr lang="en-PH" dirty="0">
                <a:solidFill>
                  <a:schemeClr val="accent1"/>
                </a:solidFill>
              </a:rPr>
              <a:t> et al (2013)</a:t>
            </a:r>
          </a:p>
        </p:txBody>
      </p:sp>
      <p:sp>
        <p:nvSpPr>
          <p:cNvPr id="2" name="Footer Placeholder 1">
            <a:extLst>
              <a:ext uri="{FF2B5EF4-FFF2-40B4-BE49-F238E27FC236}">
                <a16:creationId xmlns:a16="http://schemas.microsoft.com/office/drawing/2014/main" id="{88117518-0F50-41C3-8866-27CA1093A58D}"/>
              </a:ext>
            </a:extLst>
          </p:cNvPr>
          <p:cNvSpPr>
            <a:spLocks noGrp="1"/>
          </p:cNvSpPr>
          <p:nvPr>
            <p:ph type="ftr" sz="quarter" idx="11"/>
          </p:nvPr>
        </p:nvSpPr>
        <p:spPr/>
        <p:txBody>
          <a:bodyPr/>
          <a:lstStyle/>
          <a:p>
            <a:r>
              <a:rPr lang="en-US"/>
              <a:t>Mangrove Exposure in Mactan Island</a:t>
            </a:r>
            <a:endParaRPr lang="en-PH" dirty="0"/>
          </a:p>
        </p:txBody>
      </p:sp>
      <p:sp>
        <p:nvSpPr>
          <p:cNvPr id="3" name="Slide Number Placeholder 2">
            <a:extLst>
              <a:ext uri="{FF2B5EF4-FFF2-40B4-BE49-F238E27FC236}">
                <a16:creationId xmlns:a16="http://schemas.microsoft.com/office/drawing/2014/main" id="{4F505F12-992D-439C-9A71-ED66F7CDEFA8}"/>
              </a:ext>
            </a:extLst>
          </p:cNvPr>
          <p:cNvSpPr>
            <a:spLocks noGrp="1"/>
          </p:cNvSpPr>
          <p:nvPr>
            <p:ph type="sldNum" sz="quarter" idx="12"/>
          </p:nvPr>
        </p:nvSpPr>
        <p:spPr/>
        <p:txBody>
          <a:bodyPr/>
          <a:lstStyle/>
          <a:p>
            <a:fld id="{9F909BAD-3646-402D-AC30-3DBF86AA0FCB}" type="slidenum">
              <a:rPr lang="en-PH" smtClean="0"/>
              <a:t>7</a:t>
            </a:fld>
            <a:endParaRPr lang="en-PH"/>
          </a:p>
        </p:txBody>
      </p:sp>
      <p:pic>
        <p:nvPicPr>
          <p:cNvPr id="7" name="Picture 6">
            <a:extLst>
              <a:ext uri="{FF2B5EF4-FFF2-40B4-BE49-F238E27FC236}">
                <a16:creationId xmlns:a16="http://schemas.microsoft.com/office/drawing/2014/main" id="{0E3F5DB5-8BAE-4684-BAB9-F45D1BC578E0}"/>
              </a:ext>
            </a:extLst>
          </p:cNvPr>
          <p:cNvPicPr>
            <a:picLocks noChangeAspect="1"/>
          </p:cNvPicPr>
          <p:nvPr/>
        </p:nvPicPr>
        <p:blipFill rotWithShape="1">
          <a:blip r:embed="rId3">
            <a:duotone>
              <a:schemeClr val="accent1">
                <a:shade val="45000"/>
                <a:satMod val="135000"/>
              </a:schemeClr>
              <a:prstClr val="white"/>
            </a:duotone>
          </a:blip>
          <a:srcRect t="6652"/>
          <a:stretch/>
        </p:blipFill>
        <p:spPr>
          <a:xfrm>
            <a:off x="4694638" y="1602497"/>
            <a:ext cx="7008967" cy="3672853"/>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6694378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green leaf trees near body of water">
            <a:extLst>
              <a:ext uri="{FF2B5EF4-FFF2-40B4-BE49-F238E27FC236}">
                <a16:creationId xmlns:a16="http://schemas.microsoft.com/office/drawing/2014/main" id="{77AEF897-2DC2-446E-9D6D-7D1ABCEA2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 y="1524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782BB84-80C0-4ADB-8B29-1E5A1B90BA1A}"/>
              </a:ext>
            </a:extLst>
          </p:cNvPr>
          <p:cNvSpPr>
            <a:spLocks noGrp="1"/>
          </p:cNvSpPr>
          <p:nvPr>
            <p:ph type="title"/>
          </p:nvPr>
        </p:nvSpPr>
        <p:spPr>
          <a:xfrm>
            <a:off x="4389120" y="-1417319"/>
            <a:ext cx="3200400" cy="2286000"/>
          </a:xfrm>
        </p:spPr>
        <p:txBody>
          <a:bodyPr/>
          <a:lstStyle/>
          <a:p>
            <a:r>
              <a:rPr lang="en-PH" dirty="0">
                <a:solidFill>
                  <a:schemeClr val="accent1"/>
                </a:solidFill>
              </a:rPr>
              <a:t>Exposure</a:t>
            </a:r>
          </a:p>
        </p:txBody>
      </p:sp>
      <p:sp>
        <p:nvSpPr>
          <p:cNvPr id="5" name="Content Placeholder 4">
            <a:extLst>
              <a:ext uri="{FF2B5EF4-FFF2-40B4-BE49-F238E27FC236}">
                <a16:creationId xmlns:a16="http://schemas.microsoft.com/office/drawing/2014/main" id="{66100627-2D25-4A5C-9A09-D43B93799F5C}"/>
              </a:ext>
            </a:extLst>
          </p:cNvPr>
          <p:cNvSpPr>
            <a:spLocks noGrp="1"/>
          </p:cNvSpPr>
          <p:nvPr>
            <p:ph idx="1"/>
          </p:nvPr>
        </p:nvSpPr>
        <p:spPr>
          <a:xfrm>
            <a:off x="4800600" y="3909390"/>
            <a:ext cx="6492240" cy="2079929"/>
          </a:xfrm>
        </p:spPr>
        <p:txBody>
          <a:bodyPr/>
          <a:lstStyle/>
          <a:p>
            <a:endParaRPr lang="en-PH" dirty="0"/>
          </a:p>
        </p:txBody>
      </p:sp>
      <p:sp>
        <p:nvSpPr>
          <p:cNvPr id="2" name="Footer Placeholder 1">
            <a:extLst>
              <a:ext uri="{FF2B5EF4-FFF2-40B4-BE49-F238E27FC236}">
                <a16:creationId xmlns:a16="http://schemas.microsoft.com/office/drawing/2014/main" id="{88117518-0F50-41C3-8866-27CA1093A58D}"/>
              </a:ext>
            </a:extLst>
          </p:cNvPr>
          <p:cNvSpPr>
            <a:spLocks noGrp="1"/>
          </p:cNvSpPr>
          <p:nvPr>
            <p:ph type="ftr" sz="quarter" idx="11"/>
          </p:nvPr>
        </p:nvSpPr>
        <p:spPr/>
        <p:txBody>
          <a:bodyPr/>
          <a:lstStyle/>
          <a:p>
            <a:r>
              <a:rPr lang="en-US"/>
              <a:t>Mangrove Exposure in Mactan Island</a:t>
            </a:r>
            <a:endParaRPr lang="en-PH" dirty="0"/>
          </a:p>
        </p:txBody>
      </p:sp>
      <p:sp>
        <p:nvSpPr>
          <p:cNvPr id="3" name="Slide Number Placeholder 2">
            <a:extLst>
              <a:ext uri="{FF2B5EF4-FFF2-40B4-BE49-F238E27FC236}">
                <a16:creationId xmlns:a16="http://schemas.microsoft.com/office/drawing/2014/main" id="{4F505F12-992D-439C-9A71-ED66F7CDEFA8}"/>
              </a:ext>
            </a:extLst>
          </p:cNvPr>
          <p:cNvSpPr>
            <a:spLocks noGrp="1"/>
          </p:cNvSpPr>
          <p:nvPr>
            <p:ph type="sldNum" sz="quarter" idx="12"/>
          </p:nvPr>
        </p:nvSpPr>
        <p:spPr/>
        <p:txBody>
          <a:bodyPr/>
          <a:lstStyle/>
          <a:p>
            <a:fld id="{9F909BAD-3646-402D-AC30-3DBF86AA0FCB}" type="slidenum">
              <a:rPr lang="en-PH" smtClean="0"/>
              <a:t>8</a:t>
            </a:fld>
            <a:endParaRPr lang="en-PH"/>
          </a:p>
        </p:txBody>
      </p:sp>
      <p:pic>
        <p:nvPicPr>
          <p:cNvPr id="9" name="Picture 8">
            <a:extLst>
              <a:ext uri="{FF2B5EF4-FFF2-40B4-BE49-F238E27FC236}">
                <a16:creationId xmlns:a16="http://schemas.microsoft.com/office/drawing/2014/main" id="{1C3022CE-81B2-48D0-AA1C-9D101A4560EF}"/>
              </a:ext>
            </a:extLst>
          </p:cNvPr>
          <p:cNvPicPr>
            <a:picLocks noChangeAspect="1"/>
          </p:cNvPicPr>
          <p:nvPr/>
        </p:nvPicPr>
        <p:blipFill>
          <a:blip r:embed="rId3">
            <a:duotone>
              <a:schemeClr val="accent1">
                <a:shade val="45000"/>
                <a:satMod val="135000"/>
              </a:schemeClr>
              <a:prstClr val="white"/>
            </a:duotone>
          </a:blip>
          <a:stretch>
            <a:fillRect/>
          </a:stretch>
        </p:blipFill>
        <p:spPr>
          <a:xfrm>
            <a:off x="4792586" y="868681"/>
            <a:ext cx="6747813" cy="5573003"/>
          </a:xfrm>
          <a:prstGeom prst="rect">
            <a:avLst/>
          </a:prstGeom>
        </p:spPr>
      </p:pic>
      <p:sp>
        <p:nvSpPr>
          <p:cNvPr id="11" name="Text Placeholder 10">
            <a:extLst>
              <a:ext uri="{FF2B5EF4-FFF2-40B4-BE49-F238E27FC236}">
                <a16:creationId xmlns:a16="http://schemas.microsoft.com/office/drawing/2014/main" id="{B6A37229-F9F8-4207-AC75-A9E3DF1F6A91}"/>
              </a:ext>
            </a:extLst>
          </p:cNvPr>
          <p:cNvSpPr>
            <a:spLocks noGrp="1"/>
          </p:cNvSpPr>
          <p:nvPr>
            <p:ph type="body" sz="half" idx="2"/>
          </p:nvPr>
        </p:nvSpPr>
        <p:spPr/>
        <p:txBody>
          <a:bodyPr/>
          <a:lstStyle/>
          <a:p>
            <a:endParaRPr lang="en-PH"/>
          </a:p>
        </p:txBody>
      </p:sp>
    </p:spTree>
    <p:extLst>
      <p:ext uri="{BB962C8B-B14F-4D97-AF65-F5344CB8AC3E}">
        <p14:creationId xmlns:p14="http://schemas.microsoft.com/office/powerpoint/2010/main" val="13759908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green leaf trees near body of water">
            <a:extLst>
              <a:ext uri="{FF2B5EF4-FFF2-40B4-BE49-F238E27FC236}">
                <a16:creationId xmlns:a16="http://schemas.microsoft.com/office/drawing/2014/main" id="{4CA20F33-100A-4F03-9207-F88603370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 y="1524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2A9F8D8-B323-45BA-992B-1C9643960750}"/>
              </a:ext>
            </a:extLst>
          </p:cNvPr>
          <p:cNvSpPr>
            <a:spLocks noGrp="1"/>
          </p:cNvSpPr>
          <p:nvPr>
            <p:ph type="title"/>
          </p:nvPr>
        </p:nvSpPr>
        <p:spPr>
          <a:xfrm>
            <a:off x="457200" y="5654040"/>
            <a:ext cx="3200400" cy="805744"/>
          </a:xfrm>
        </p:spPr>
        <p:txBody>
          <a:bodyPr anchor="t"/>
          <a:lstStyle/>
          <a:p>
            <a:r>
              <a:rPr lang="en-PH" dirty="0"/>
              <a:t>Limitations</a:t>
            </a:r>
          </a:p>
        </p:txBody>
      </p:sp>
      <p:sp>
        <p:nvSpPr>
          <p:cNvPr id="6" name="Text Placeholder 5">
            <a:extLst>
              <a:ext uri="{FF2B5EF4-FFF2-40B4-BE49-F238E27FC236}">
                <a16:creationId xmlns:a16="http://schemas.microsoft.com/office/drawing/2014/main" id="{B07F629E-A488-4479-8A8C-DF33A32D5EDF}"/>
              </a:ext>
            </a:extLst>
          </p:cNvPr>
          <p:cNvSpPr>
            <a:spLocks noGrp="1"/>
          </p:cNvSpPr>
          <p:nvPr>
            <p:ph type="body" sz="half" idx="2"/>
          </p:nvPr>
        </p:nvSpPr>
        <p:spPr>
          <a:xfrm>
            <a:off x="457200" y="783350"/>
            <a:ext cx="3200400" cy="3379124"/>
          </a:xfrm>
        </p:spPr>
        <p:txBody>
          <a:bodyPr anchor="b"/>
          <a:lstStyle/>
          <a:p>
            <a:endParaRPr lang="en-PH" dirty="0"/>
          </a:p>
        </p:txBody>
      </p:sp>
      <p:sp>
        <p:nvSpPr>
          <p:cNvPr id="2" name="Footer Placeholder 1">
            <a:extLst>
              <a:ext uri="{FF2B5EF4-FFF2-40B4-BE49-F238E27FC236}">
                <a16:creationId xmlns:a16="http://schemas.microsoft.com/office/drawing/2014/main" id="{3C4F9356-29C0-4A80-8D5A-11AEB735FEC9}"/>
              </a:ext>
            </a:extLst>
          </p:cNvPr>
          <p:cNvSpPr>
            <a:spLocks noGrp="1"/>
          </p:cNvSpPr>
          <p:nvPr>
            <p:ph type="ftr" sz="quarter" idx="11"/>
          </p:nvPr>
        </p:nvSpPr>
        <p:spPr/>
        <p:txBody>
          <a:bodyPr/>
          <a:lstStyle/>
          <a:p>
            <a:r>
              <a:rPr lang="en-US"/>
              <a:t>Mangrove Exposure in Mactan Island</a:t>
            </a:r>
            <a:endParaRPr lang="en-PH" dirty="0"/>
          </a:p>
        </p:txBody>
      </p:sp>
      <p:sp>
        <p:nvSpPr>
          <p:cNvPr id="3" name="Slide Number Placeholder 2">
            <a:extLst>
              <a:ext uri="{FF2B5EF4-FFF2-40B4-BE49-F238E27FC236}">
                <a16:creationId xmlns:a16="http://schemas.microsoft.com/office/drawing/2014/main" id="{0EB84831-7BD3-4C02-B33D-F04745DBECBB}"/>
              </a:ext>
            </a:extLst>
          </p:cNvPr>
          <p:cNvSpPr>
            <a:spLocks noGrp="1"/>
          </p:cNvSpPr>
          <p:nvPr>
            <p:ph type="sldNum" sz="quarter" idx="12"/>
          </p:nvPr>
        </p:nvSpPr>
        <p:spPr/>
        <p:txBody>
          <a:bodyPr/>
          <a:lstStyle/>
          <a:p>
            <a:fld id="{9F909BAD-3646-402D-AC30-3DBF86AA0FCB}" type="slidenum">
              <a:rPr lang="en-PH" smtClean="0"/>
              <a:t>9</a:t>
            </a:fld>
            <a:endParaRPr lang="en-PH"/>
          </a:p>
        </p:txBody>
      </p:sp>
      <p:sp>
        <p:nvSpPr>
          <p:cNvPr id="7" name="Content Placeholder 2">
            <a:extLst>
              <a:ext uri="{FF2B5EF4-FFF2-40B4-BE49-F238E27FC236}">
                <a16:creationId xmlns:a16="http://schemas.microsoft.com/office/drawing/2014/main" id="{BAAA6660-9263-4692-B317-DB28AA3241C6}"/>
              </a:ext>
            </a:extLst>
          </p:cNvPr>
          <p:cNvSpPr>
            <a:spLocks noGrp="1"/>
          </p:cNvSpPr>
          <p:nvPr>
            <p:ph idx="1"/>
          </p:nvPr>
        </p:nvSpPr>
        <p:spPr>
          <a:xfrm>
            <a:off x="4953002" y="1757231"/>
            <a:ext cx="6492240" cy="4299681"/>
          </a:xfrm>
        </p:spPr>
        <p:txBody>
          <a:bodyPr>
            <a:noAutofit/>
          </a:bodyPr>
          <a:lstStyle/>
          <a:p>
            <a:pPr>
              <a:lnSpc>
                <a:spcPct val="150000"/>
              </a:lnSpc>
              <a:buFont typeface="Wingdings" panose="05000000000000000000" pitchFamily="2" charset="2"/>
              <a:buChar char="v"/>
            </a:pPr>
            <a:r>
              <a:rPr lang="en-US" sz="1600" dirty="0"/>
              <a:t>This project is focused on the mangrove forests located in Mactan Island and a few islets in Cordova.</a:t>
            </a:r>
          </a:p>
          <a:p>
            <a:pPr>
              <a:lnSpc>
                <a:spcPct val="150000"/>
              </a:lnSpc>
              <a:buFont typeface="Wingdings" panose="05000000000000000000" pitchFamily="2" charset="2"/>
              <a:buChar char="v"/>
            </a:pPr>
            <a:r>
              <a:rPr lang="en-US" sz="1600" dirty="0"/>
              <a:t>The proposed indicators/criterions might be limited due to financial and time constraints of the project, however the replicability of the presented method should still accommodate if in case a new variable/criterion is introduced. </a:t>
            </a:r>
          </a:p>
        </p:txBody>
      </p:sp>
    </p:spTree>
    <p:extLst>
      <p:ext uri="{BB962C8B-B14F-4D97-AF65-F5344CB8AC3E}">
        <p14:creationId xmlns:p14="http://schemas.microsoft.com/office/powerpoint/2010/main" val="291135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TotalTime>
  <Words>1381</Words>
  <Application>Microsoft Office PowerPoint</Application>
  <PresentationFormat>Widescreen</PresentationFormat>
  <Paragraphs>187</Paragraphs>
  <Slides>26</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Calibri</vt:lpstr>
      <vt:lpstr>Century Schoolbook</vt:lpstr>
      <vt:lpstr>Helvetica Light</vt:lpstr>
      <vt:lpstr>Kontrapunkt Bob</vt:lpstr>
      <vt:lpstr>Kontrapunkt Bob Bold</vt:lpstr>
      <vt:lpstr>Noto Sans Symbols</vt:lpstr>
      <vt:lpstr>Times New Roman</vt:lpstr>
      <vt:lpstr>Wingdings</vt:lpstr>
      <vt:lpstr>Retrospect</vt:lpstr>
      <vt:lpstr>Are Mangroves in Mactan Island at Risk?</vt:lpstr>
      <vt:lpstr>PowerPoint Presentation</vt:lpstr>
      <vt:lpstr>To aid in the assessment of at-risk areas of mangrove forests by identifying areas with high exposure towards environmental hazards. </vt:lpstr>
      <vt:lpstr>Related Literature</vt:lpstr>
      <vt:lpstr>Mangrove Forests</vt:lpstr>
      <vt:lpstr>PowerPoint Presentation</vt:lpstr>
      <vt:lpstr>Exposure</vt:lpstr>
      <vt:lpstr>Exposure</vt:lpstr>
      <vt:lpstr>Limitations</vt:lpstr>
      <vt:lpstr>Methodology</vt:lpstr>
      <vt:lpstr>Dataset</vt:lpstr>
      <vt:lpstr>Methods</vt:lpstr>
      <vt:lpstr>Methods</vt:lpstr>
      <vt:lpstr>Buildings</vt:lpstr>
      <vt:lpstr>Fishpond</vt:lpstr>
      <vt:lpstr>Seaports</vt:lpstr>
      <vt:lpstr>Roads</vt:lpstr>
      <vt:lpstr>Traffic</vt:lpstr>
      <vt:lpstr>11 Year Loss</vt:lpstr>
      <vt:lpstr>20 Year Loss</vt:lpstr>
      <vt:lpstr>Methods</vt:lpstr>
      <vt:lpstr>PowerPoint Presentation</vt:lpstr>
      <vt:lpstr>Output</vt:lpstr>
      <vt:lpstr>Significance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159</cp:revision>
  <dcterms:created xsi:type="dcterms:W3CDTF">2019-10-18T23:29:04Z</dcterms:created>
  <dcterms:modified xsi:type="dcterms:W3CDTF">2019-11-22T22:44:51Z</dcterms:modified>
</cp:coreProperties>
</file>